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Montserrat Ultra-Bold" charset="1" panose="00000900000000000000"/>
      <p:regular r:id="rId32"/>
    </p:embeddedFont>
    <p:embeddedFont>
      <p:font typeface="Josefin Sans Bold" charset="1" panose="00000800000000000000"/>
      <p:regular r:id="rId33"/>
    </p:embeddedFont>
    <p:embeddedFont>
      <p:font typeface="TDTD갈팡질팡" charset="1" panose="02000503000000000000"/>
      <p:regular r:id="rId34"/>
    </p:embeddedFont>
    <p:embeddedFont>
      <p:font typeface="Warmth"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https://www.canva.com/design/DAGf_nN9R1o/4LUXKTKDEfVD2Oj-pWYOCA/edit?utm_content=DAGf_nN9R1o&amp;utm_campaign=designshare&amp;utm_medium=link2&amp;utm_source=sharebutton" TargetMode="External" Type="http://schemas.openxmlformats.org/officeDocument/2006/relationships/hyperlink"/><Relationship Id="rId21" Target="../media/image19.png" Type="http://schemas.openxmlformats.org/officeDocument/2006/relationships/image"/><Relationship Id="rId22" Target="../media/image20.svg" Type="http://schemas.openxmlformats.org/officeDocument/2006/relationships/image"/><Relationship Id="rId23" Target="https://www.canva.com/design/DAGf_nN9R1o/4LUXKTKDEfVD2Oj-pWYOCA/edit?utm_content=DAGf_nN9R1o&amp;utm_campaign=designshare&amp;utm_medium=link2&amp;utm_source=sharebutton" TargetMode="External" Type="http://schemas.openxmlformats.org/officeDocument/2006/relationships/hyperlink"/><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2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25.png" Type="http://schemas.openxmlformats.org/officeDocument/2006/relationships/image"/><Relationship Id="rId19" Target="../media/image26.jpeg" Type="http://schemas.openxmlformats.org/officeDocument/2006/relationships/image"/><Relationship Id="rId2" Target="../media/image1.png" Type="http://schemas.openxmlformats.org/officeDocument/2006/relationships/image"/><Relationship Id="rId20" Target="../media/VAGgDm20H8U.mp4" Type="http://schemas.openxmlformats.org/officeDocument/2006/relationships/video"/><Relationship Id="rId21" Target="../media/VAGgDm20H8U.mp4" Type="http://schemas.microsoft.com/office/2007/relationships/media"/><Relationship Id="rId22" Target="https://drive.google.com/file/d/1RSCyOLLMYmMI4sjpWFaefVgz7ttj6pxb/view?usp=sharing" TargetMode="External" Type="http://schemas.openxmlformats.org/officeDocument/2006/relationships/hyperlink"/><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https://github.com/ShayGali/helpi" TargetMode="External" Type="http://schemas.openxmlformats.org/officeDocument/2006/relationships/hyperlink"/><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25.png" Type="http://schemas.openxmlformats.org/officeDocument/2006/relationships/image"/><Relationship Id="rId19" Target="../media/image27.jpeg" Type="http://schemas.openxmlformats.org/officeDocument/2006/relationships/image"/><Relationship Id="rId2" Target="../media/image1.png" Type="http://schemas.openxmlformats.org/officeDocument/2006/relationships/image"/><Relationship Id="rId20" Target="../media/VAGgD_KdHN8.mp4" Type="http://schemas.openxmlformats.org/officeDocument/2006/relationships/video"/><Relationship Id="rId21" Target="../media/VAGgD_KdHN8.mp4" Type="http://schemas.microsoft.com/office/2007/relationships/media"/><Relationship Id="rId22" Target="https://drive.google.com/file/d/1TaYChwYP5Ft3gZEtA0jyRDGM8iJTfm44/view?usp=sharing" TargetMode="External" Type="http://schemas.openxmlformats.org/officeDocument/2006/relationships/hyperlink"/><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25.png" Type="http://schemas.openxmlformats.org/officeDocument/2006/relationships/image"/><Relationship Id="rId19" Target="../media/image28.jpeg" Type="http://schemas.openxmlformats.org/officeDocument/2006/relationships/image"/><Relationship Id="rId2" Target="../media/image1.png" Type="http://schemas.openxmlformats.org/officeDocument/2006/relationships/image"/><Relationship Id="rId20" Target="../media/VAGgDw5FAmA.mp4" Type="http://schemas.openxmlformats.org/officeDocument/2006/relationships/video"/><Relationship Id="rId21" Target="../media/VAGgDw5FAmA.mp4" Type="http://schemas.microsoft.com/office/2007/relationships/media"/><Relationship Id="rId22" Target="https://drive.google.com/file/d/1pwqNdEdSptNP7xOMKM2Bb3T_oByAftgD/view?usp=sharing" TargetMode="External" Type="http://schemas.openxmlformats.org/officeDocument/2006/relationships/hyperlink"/><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25.png" Type="http://schemas.openxmlformats.org/officeDocument/2006/relationships/image"/><Relationship Id="rId19" Target="../media/image29.jpeg" Type="http://schemas.openxmlformats.org/officeDocument/2006/relationships/image"/><Relationship Id="rId2" Target="../media/image1.png" Type="http://schemas.openxmlformats.org/officeDocument/2006/relationships/image"/><Relationship Id="rId20" Target="../media/VAGgD8MsnHM.mp4" Type="http://schemas.openxmlformats.org/officeDocument/2006/relationships/video"/><Relationship Id="rId21" Target="../media/VAGgD8MsnHM.mp4" Type="http://schemas.microsoft.com/office/2007/relationships/media"/><Relationship Id="rId22" Target="https://drive.google.com/file/d/10MD_ZDGtN8ei2qM06uHH5imuJaCdqRb8/view?usp=sharing" TargetMode="External" Type="http://schemas.openxmlformats.org/officeDocument/2006/relationships/hyperlink"/><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2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2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8" id="18">
            <a:hlinkClick r:id="rId20" tooltip="https://www.canva.com/design/DAGf_nN9R1o/4LUXKTKDEfVD2Oj-pWYOCA/edit?utm_content=DAGf_nN9R1o&amp;utm_campaign=designshare&amp;utm_medium=link2&amp;utm_source=sharebutton"/>
          </p:cNvPr>
          <p:cNvSpPr/>
          <p:nvPr/>
        </p:nvSpPr>
        <p:spPr>
          <a:xfrm flipH="false" flipV="false" rot="0">
            <a:off x="6368287" y="7842962"/>
            <a:ext cx="5007151" cy="884561"/>
          </a:xfrm>
          <a:custGeom>
            <a:avLst/>
            <a:gdLst/>
            <a:ahLst/>
            <a:cxnLst/>
            <a:rect r="r" b="b" t="t" l="l"/>
            <a:pathLst>
              <a:path h="884561" w="5007151">
                <a:moveTo>
                  <a:pt x="0" y="0"/>
                </a:moveTo>
                <a:lnTo>
                  <a:pt x="5007152" y="0"/>
                </a:lnTo>
                <a:lnTo>
                  <a:pt x="5007152" y="884561"/>
                </a:lnTo>
                <a:lnTo>
                  <a:pt x="0" y="884561"/>
                </a:lnTo>
                <a:lnTo>
                  <a:pt x="0" y="0"/>
                </a:lnTo>
                <a:close/>
              </a:path>
            </a:pathLst>
          </a:custGeom>
          <a:blipFill>
            <a:blip r:embed="rId18">
              <a:alphaModFix amt="38000"/>
              <a:extLst>
                <a:ext uri="{96DAC541-7B7A-43D3-8B79-37D633B846F1}">
                  <asvg:svgBlip xmlns:asvg="http://schemas.microsoft.com/office/drawing/2016/SVG/main" r:embed="rId19"/>
                </a:ext>
              </a:extLst>
            </a:blip>
            <a:stretch>
              <a:fillRect l="0" t="0" r="0" b="0"/>
            </a:stretch>
          </a:blipFill>
        </p:spPr>
      </p:sp>
      <p:sp>
        <p:nvSpPr>
          <p:cNvPr name="TextBox 19" id="19"/>
          <p:cNvSpPr txBox="true"/>
          <p:nvPr/>
        </p:nvSpPr>
        <p:spPr>
          <a:xfrm rot="0">
            <a:off x="1830220" y="2725920"/>
            <a:ext cx="14111373" cy="4478174"/>
          </a:xfrm>
          <a:prstGeom prst="rect">
            <a:avLst/>
          </a:prstGeom>
        </p:spPr>
        <p:txBody>
          <a:bodyPr anchor="t" rtlCol="false" tIns="0" lIns="0" bIns="0" rIns="0">
            <a:spAutoFit/>
          </a:bodyPr>
          <a:lstStyle/>
          <a:p>
            <a:pPr algn="ctr">
              <a:lnSpc>
                <a:spcPts val="36835"/>
              </a:lnSpc>
            </a:pPr>
            <a:r>
              <a:rPr lang="en-US" b="true" sz="26311" spc="-1999">
                <a:solidFill>
                  <a:srgbClr val="A6A6A6"/>
                </a:solidFill>
                <a:latin typeface="Montserrat Ultra-Bold"/>
                <a:ea typeface="Montserrat Ultra-Bold"/>
                <a:cs typeface="Montserrat Ultra-Bold"/>
                <a:sym typeface="Montserrat Ultra-Bold"/>
              </a:rPr>
              <a:t>helpi</a:t>
            </a:r>
          </a:p>
        </p:txBody>
      </p:sp>
      <p:sp>
        <p:nvSpPr>
          <p:cNvPr name="Freeform 20" id="20"/>
          <p:cNvSpPr/>
          <p:nvPr/>
        </p:nvSpPr>
        <p:spPr>
          <a:xfrm flipH="false" flipV="false" rot="0">
            <a:off x="5790732" y="2615216"/>
            <a:ext cx="4897397" cy="1704562"/>
          </a:xfrm>
          <a:custGeom>
            <a:avLst/>
            <a:gdLst/>
            <a:ahLst/>
            <a:cxnLst/>
            <a:rect r="r" b="b" t="t" l="l"/>
            <a:pathLst>
              <a:path h="1704562" w="4897397">
                <a:moveTo>
                  <a:pt x="0" y="0"/>
                </a:moveTo>
                <a:lnTo>
                  <a:pt x="4897397" y="0"/>
                </a:lnTo>
                <a:lnTo>
                  <a:pt x="4897397" y="1704562"/>
                </a:lnTo>
                <a:lnTo>
                  <a:pt x="0" y="170456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1" id="21"/>
          <p:cNvSpPr txBox="true"/>
          <p:nvPr/>
        </p:nvSpPr>
        <p:spPr>
          <a:xfrm rot="0">
            <a:off x="4941929" y="7137419"/>
            <a:ext cx="7887955" cy="511866"/>
          </a:xfrm>
          <a:prstGeom prst="rect">
            <a:avLst/>
          </a:prstGeom>
        </p:spPr>
        <p:txBody>
          <a:bodyPr anchor="t" rtlCol="false" tIns="0" lIns="0" bIns="0" rIns="0">
            <a:spAutoFit/>
          </a:bodyPr>
          <a:lstStyle/>
          <a:p>
            <a:pPr algn="ctr">
              <a:lnSpc>
                <a:spcPts val="4348"/>
              </a:lnSpc>
            </a:pPr>
            <a:r>
              <a:rPr lang="en-US" b="true" sz="3105" spc="1242">
                <a:solidFill>
                  <a:srgbClr val="545454"/>
                </a:solidFill>
                <a:latin typeface="Josefin Sans Bold"/>
                <a:ea typeface="Josefin Sans Bold"/>
                <a:cs typeface="Josefin Sans Bold"/>
                <a:sym typeface="Josefin Sans Bold"/>
              </a:rPr>
              <a:t>FOR A BETTER WORLD</a:t>
            </a:r>
          </a:p>
        </p:txBody>
      </p:sp>
      <p:sp>
        <p:nvSpPr>
          <p:cNvPr name="TextBox 22" id="22"/>
          <p:cNvSpPr txBox="true"/>
          <p:nvPr/>
        </p:nvSpPr>
        <p:spPr>
          <a:xfrm rot="0">
            <a:off x="5790732" y="7948128"/>
            <a:ext cx="5952328" cy="508000"/>
          </a:xfrm>
          <a:prstGeom prst="rect">
            <a:avLst/>
          </a:prstGeom>
        </p:spPr>
        <p:txBody>
          <a:bodyPr anchor="t" rtlCol="false" tIns="0" lIns="0" bIns="0" rIns="0">
            <a:spAutoFit/>
          </a:bodyPr>
          <a:lstStyle/>
          <a:p>
            <a:pPr algn="ctr" rtl="true">
              <a:lnSpc>
                <a:spcPts val="4324"/>
              </a:lnSpc>
            </a:pPr>
            <a:r>
              <a:rPr lang="he-IL" sz="2499" u="sng">
                <a:solidFill>
                  <a:srgbClr val="475057"/>
                </a:solidFill>
                <a:latin typeface="TDTD갈팡질팡"/>
                <a:ea typeface="TDTD갈팡질팡"/>
                <a:cs typeface="TDTD갈팡질팡"/>
                <a:sym typeface="TDTD갈팡질팡"/>
                <a:hlinkClick r:id="rId23" tooltip="https://www.canva.com/design/DAGf_nN9R1o/4LUXKTKDEfVD2Oj-pWYOCA/edit?utm_content=DAGf_nN9R1o&amp;utm_campaign=designshare&amp;utm_medium=link2&amp;utm_source=sharebutton"/>
                <a:rtl val="true"/>
              </a:rPr>
              <a:t>קישור למצגת</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8" id="18"/>
          <p:cNvSpPr/>
          <p:nvPr/>
        </p:nvSpPr>
        <p:spPr>
          <a:xfrm flipH="false" flipV="false" rot="0">
            <a:off x="-31424" y="3662675"/>
            <a:ext cx="18319424" cy="5747719"/>
          </a:xfrm>
          <a:custGeom>
            <a:avLst/>
            <a:gdLst/>
            <a:ahLst/>
            <a:cxnLst/>
            <a:rect r="r" b="b" t="t" l="l"/>
            <a:pathLst>
              <a:path h="5747719" w="18319424">
                <a:moveTo>
                  <a:pt x="0" y="0"/>
                </a:moveTo>
                <a:lnTo>
                  <a:pt x="18319424" y="0"/>
                </a:lnTo>
                <a:lnTo>
                  <a:pt x="18319424" y="5747720"/>
                </a:lnTo>
                <a:lnTo>
                  <a:pt x="0" y="5747720"/>
                </a:lnTo>
                <a:lnTo>
                  <a:pt x="0" y="0"/>
                </a:lnTo>
                <a:close/>
              </a:path>
            </a:pathLst>
          </a:custGeom>
          <a:blipFill>
            <a:blip r:embed="rId18"/>
            <a:stretch>
              <a:fillRect l="0" t="0" r="0" b="0"/>
            </a:stretch>
          </a:blipFill>
        </p:spPr>
      </p:sp>
      <p:sp>
        <p:nvSpPr>
          <p:cNvPr name="TextBox 19" id="19"/>
          <p:cNvSpPr txBox="true"/>
          <p:nvPr/>
        </p:nvSpPr>
        <p:spPr>
          <a:xfrm rot="0">
            <a:off x="1689856" y="1745146"/>
            <a:ext cx="8768249" cy="688973"/>
          </a:xfrm>
          <a:prstGeom prst="rect">
            <a:avLst/>
          </a:prstGeom>
        </p:spPr>
        <p:txBody>
          <a:bodyPr anchor="t" rtlCol="false" tIns="0" lIns="0" bIns="0" rIns="0">
            <a:spAutoFit/>
          </a:bodyPr>
          <a:lstStyle/>
          <a:p>
            <a:pPr algn="l" marL="0" indent="0" lvl="0">
              <a:lnSpc>
                <a:spcPts val="5600"/>
              </a:lnSpc>
            </a:pPr>
            <a:r>
              <a:rPr lang="en-US" sz="4000">
                <a:solidFill>
                  <a:srgbClr val="475057"/>
                </a:solidFill>
                <a:latin typeface="Warmth"/>
                <a:ea typeface="Warmth"/>
                <a:cs typeface="Warmth"/>
                <a:sym typeface="Warmth"/>
              </a:rPr>
              <a:t>searching a product /service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8" id="18"/>
          <p:cNvSpPr/>
          <p:nvPr/>
        </p:nvSpPr>
        <p:spPr>
          <a:xfrm flipH="false" flipV="false" rot="0">
            <a:off x="0" y="3278792"/>
            <a:ext cx="18288000" cy="6035040"/>
          </a:xfrm>
          <a:custGeom>
            <a:avLst/>
            <a:gdLst/>
            <a:ahLst/>
            <a:cxnLst/>
            <a:rect r="r" b="b" t="t" l="l"/>
            <a:pathLst>
              <a:path h="6035040" w="18288000">
                <a:moveTo>
                  <a:pt x="0" y="0"/>
                </a:moveTo>
                <a:lnTo>
                  <a:pt x="18288000" y="0"/>
                </a:lnTo>
                <a:lnTo>
                  <a:pt x="18288000" y="6035040"/>
                </a:lnTo>
                <a:lnTo>
                  <a:pt x="0" y="6035040"/>
                </a:lnTo>
                <a:lnTo>
                  <a:pt x="0" y="0"/>
                </a:lnTo>
                <a:close/>
              </a:path>
            </a:pathLst>
          </a:custGeom>
          <a:blipFill>
            <a:blip r:embed="rId18"/>
            <a:stretch>
              <a:fillRect l="0" t="0" r="0" b="0"/>
            </a:stretch>
          </a:blipFill>
        </p:spPr>
      </p:sp>
      <p:sp>
        <p:nvSpPr>
          <p:cNvPr name="TextBox 19" id="19"/>
          <p:cNvSpPr txBox="true"/>
          <p:nvPr/>
        </p:nvSpPr>
        <p:spPr>
          <a:xfrm rot="0">
            <a:off x="1689856" y="1745146"/>
            <a:ext cx="8768249" cy="688973"/>
          </a:xfrm>
          <a:prstGeom prst="rect">
            <a:avLst/>
          </a:prstGeom>
        </p:spPr>
        <p:txBody>
          <a:bodyPr anchor="t" rtlCol="false" tIns="0" lIns="0" bIns="0" rIns="0">
            <a:spAutoFit/>
          </a:bodyPr>
          <a:lstStyle/>
          <a:p>
            <a:pPr algn="l" marL="0" indent="0" lvl="0">
              <a:lnSpc>
                <a:spcPts val="5600"/>
              </a:lnSpc>
            </a:pPr>
            <a:r>
              <a:rPr lang="en-US" sz="4000">
                <a:solidFill>
                  <a:srgbClr val="475057"/>
                </a:solidFill>
                <a:latin typeface="Warmth"/>
                <a:ea typeface="Warmth"/>
                <a:cs typeface="Warmth"/>
                <a:sym typeface="Warmth"/>
              </a:rPr>
              <a:t>chating with publisher</a:t>
            </a:r>
          </a:p>
        </p:txBody>
      </p:sp>
      <p:sp>
        <p:nvSpPr>
          <p:cNvPr name="Freeform 20" id="20"/>
          <p:cNvSpPr/>
          <p:nvPr/>
        </p:nvSpPr>
        <p:spPr>
          <a:xfrm flipH="false" flipV="false" rot="0">
            <a:off x="80164" y="6558133"/>
            <a:ext cx="4763968" cy="2700167"/>
          </a:xfrm>
          <a:custGeom>
            <a:avLst/>
            <a:gdLst/>
            <a:ahLst/>
            <a:cxnLst/>
            <a:rect r="r" b="b" t="t" l="l"/>
            <a:pathLst>
              <a:path h="2700167" w="4763968">
                <a:moveTo>
                  <a:pt x="0" y="0"/>
                </a:moveTo>
                <a:lnTo>
                  <a:pt x="4763968" y="0"/>
                </a:lnTo>
                <a:lnTo>
                  <a:pt x="4763968" y="2700167"/>
                </a:lnTo>
                <a:lnTo>
                  <a:pt x="0" y="2700167"/>
                </a:lnTo>
                <a:lnTo>
                  <a:pt x="0" y="0"/>
                </a:lnTo>
                <a:close/>
              </a:path>
            </a:pathLst>
          </a:custGeom>
          <a:blipFill>
            <a:blip r:embed="rId18"/>
            <a:stretch>
              <a:fillRect l="-115714" t="-236986" r="-363074"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1690850" y="3469838"/>
            <a:ext cx="14906301" cy="5078941"/>
          </a:xfrm>
          <a:prstGeom prst="rect">
            <a:avLst/>
          </a:prstGeom>
        </p:spPr>
        <p:txBody>
          <a:bodyPr anchor="t" rtlCol="false" tIns="0" lIns="0" bIns="0" rIns="0">
            <a:spAutoFit/>
          </a:bodyPr>
          <a:lstStyle/>
          <a:p>
            <a:pPr algn="ctr" rtl="true" marL="0" indent="0" lvl="0">
              <a:lnSpc>
                <a:spcPts val="6793"/>
              </a:lnSpc>
            </a:pPr>
            <a:r>
              <a:rPr lang="he-IL" sz="4852">
                <a:solidFill>
                  <a:srgbClr val="475057"/>
                </a:solidFill>
                <a:latin typeface="Warmth"/>
                <a:ea typeface="Warmth"/>
                <a:cs typeface="Warmth"/>
                <a:sym typeface="Warmth"/>
                <a:rtl val="true"/>
              </a:rPr>
              <a:t>המערכת שלנו בנויה לפי עקרונות ארכיטקטורת </a:t>
            </a:r>
            <a:r>
              <a:rPr lang="en-US" sz="4852">
                <a:solidFill>
                  <a:srgbClr val="475057"/>
                </a:solidFill>
                <a:latin typeface="Warmth"/>
                <a:ea typeface="Warmth"/>
                <a:cs typeface="Warmth"/>
                <a:sym typeface="Warmth"/>
              </a:rPr>
              <a:t>MVVM (Model-View-ViewModel)</a:t>
            </a:r>
            <a:r>
              <a:rPr lang="he-IL" sz="4852">
                <a:solidFill>
                  <a:srgbClr val="475057"/>
                </a:solidFill>
                <a:latin typeface="Warmth"/>
                <a:ea typeface="Warmth"/>
                <a:cs typeface="Warmth"/>
                <a:sym typeface="Warmth"/>
                <a:rtl val="true"/>
              </a:rPr>
              <a:t>, כאשר הקוד מחולק באופן ברור לשכבות שונות המשקפות את האחריות השונה של כל רכיב במערכת. להלן הסבר על מבנה המערכת ואיך חלוקת הקוד תומכת בארכיטקטורה שנבחרה</a:t>
            </a:r>
          </a:p>
        </p:txBody>
      </p:sp>
      <p:sp>
        <p:nvSpPr>
          <p:cNvPr name="TextBox 19" id="19"/>
          <p:cNvSpPr txBox="true"/>
          <p:nvPr/>
        </p:nvSpPr>
        <p:spPr>
          <a:xfrm rot="0">
            <a:off x="1690850" y="1754671"/>
            <a:ext cx="14906301" cy="810198"/>
          </a:xfrm>
          <a:prstGeom prst="rect">
            <a:avLst/>
          </a:prstGeom>
        </p:spPr>
        <p:txBody>
          <a:bodyPr anchor="t" rtlCol="false" tIns="0" lIns="0" bIns="0" rIns="0">
            <a:spAutoFit/>
          </a:bodyPr>
          <a:lstStyle/>
          <a:p>
            <a:pPr algn="ctr" rtl="true" marL="0" indent="0" lvl="0">
              <a:lnSpc>
                <a:spcPts val="6793"/>
              </a:lnSpc>
            </a:pPr>
            <a:r>
              <a:rPr lang="he-IL" sz="4852" u="sng">
                <a:solidFill>
                  <a:srgbClr val="475057"/>
                </a:solidFill>
                <a:latin typeface="Warmth"/>
                <a:ea typeface="Warmth"/>
                <a:cs typeface="Warmth"/>
                <a:sym typeface="Warmth"/>
                <a:rtl val="true"/>
              </a:rPr>
              <a:t>ארכיטקטורת המערכת:</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1690850" y="1964118"/>
            <a:ext cx="14906301" cy="7294182"/>
          </a:xfrm>
          <a:prstGeom prst="rect">
            <a:avLst/>
          </a:prstGeom>
        </p:spPr>
        <p:txBody>
          <a:bodyPr anchor="t" rtlCol="false" tIns="0" lIns="0" bIns="0" rIns="0">
            <a:spAutoFit/>
          </a:bodyPr>
          <a:lstStyle/>
          <a:p>
            <a:pPr algn="r" rtl="true">
              <a:lnSpc>
                <a:spcPts val="4833"/>
              </a:lnSpc>
            </a:pPr>
            <a:r>
              <a:rPr lang="en-US" sz="3452">
                <a:solidFill>
                  <a:srgbClr val="475057"/>
                </a:solidFill>
                <a:latin typeface="Warmth"/>
                <a:ea typeface="Warmth"/>
                <a:cs typeface="Warmth"/>
                <a:sym typeface="Warmth"/>
              </a:rPr>
              <a:t>1</a:t>
            </a:r>
            <a:r>
              <a:rPr lang="he-IL" sz="3452">
                <a:solidFill>
                  <a:srgbClr val="475057"/>
                </a:solidFill>
                <a:latin typeface="Warmth"/>
                <a:ea typeface="Warmth"/>
                <a:cs typeface="Warmth"/>
                <a:sym typeface="Warmth"/>
                <a:rtl val="true"/>
              </a:rPr>
              <a:t>. שכבת המודל</a:t>
            </a:r>
          </a:p>
          <a:p>
            <a:pPr algn="r" rtl="true">
              <a:lnSpc>
                <a:spcPts val="4833"/>
              </a:lnSpc>
            </a:pPr>
            <a:r>
              <a:rPr lang="he-IL" sz="3452">
                <a:solidFill>
                  <a:srgbClr val="475057"/>
                </a:solidFill>
                <a:latin typeface="Warmth"/>
                <a:ea typeface="Warmth"/>
                <a:cs typeface="Warmth"/>
                <a:sym typeface="Warmth"/>
                <a:rtl val="true"/>
              </a:rPr>
              <a:t>מיקום בקוד: </a:t>
            </a:r>
            <a:r>
              <a:rPr lang="en-US" sz="3452">
                <a:solidFill>
                  <a:srgbClr val="475057"/>
                </a:solidFill>
                <a:latin typeface="Warmth"/>
                <a:ea typeface="Warmth"/>
                <a:cs typeface="Warmth"/>
                <a:sym typeface="Warmth"/>
              </a:rPr>
              <a:t>com.sibi.helpi.models</a:t>
            </a:r>
          </a:p>
          <a:p>
            <a:pPr algn="r" rtl="true">
              <a:lnSpc>
                <a:spcPts val="4833"/>
              </a:lnSpc>
            </a:pPr>
            <a:r>
              <a:rPr lang="he-IL" sz="3452">
                <a:solidFill>
                  <a:srgbClr val="475057"/>
                </a:solidFill>
                <a:latin typeface="Warmth"/>
                <a:ea typeface="Warmth"/>
                <a:cs typeface="Warmth"/>
                <a:sym typeface="Warmth"/>
                <a:rtl val="true"/>
              </a:rPr>
              <a:t>שכבה זו מכילה את הייצוג של הנתונים והלוגיקה העסקית:</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Postable</a:t>
            </a:r>
            <a:r>
              <a:rPr lang="he-IL" sz="3452">
                <a:solidFill>
                  <a:srgbClr val="475057"/>
                </a:solidFill>
                <a:latin typeface="Warmth"/>
                <a:ea typeface="Warmth"/>
                <a:cs typeface="Warmth"/>
                <a:sym typeface="Warmth"/>
                <a:rtl val="true"/>
              </a:rPr>
              <a:t> - ממשק המגדיר את המבנה הבסיסי של פוסטים במערכת</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ProductPost</a:t>
            </a:r>
            <a:r>
              <a:rPr lang="he-IL" sz="3452">
                <a:solidFill>
                  <a:srgbClr val="475057"/>
                </a:solidFill>
                <a:latin typeface="Warmth"/>
                <a:ea typeface="Warmth"/>
                <a:cs typeface="Warmth"/>
                <a:sym typeface="Warmth"/>
                <a:rtl val="true"/>
              </a:rPr>
              <a:t> - מימוש של </a:t>
            </a:r>
            <a:r>
              <a:rPr lang="en-US" sz="3452">
                <a:solidFill>
                  <a:srgbClr val="475057"/>
                </a:solidFill>
                <a:latin typeface="Warmth"/>
                <a:ea typeface="Warmth"/>
                <a:cs typeface="Warmth"/>
                <a:sym typeface="Warmth"/>
              </a:rPr>
              <a:t>Postable</a:t>
            </a:r>
            <a:r>
              <a:rPr lang="he-IL" sz="3452">
                <a:solidFill>
                  <a:srgbClr val="475057"/>
                </a:solidFill>
                <a:latin typeface="Warmth"/>
                <a:ea typeface="Warmth"/>
                <a:cs typeface="Warmth"/>
                <a:sym typeface="Warmth"/>
                <a:rtl val="true"/>
              </a:rPr>
              <a:t> עבור מוצרים</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ServicePost</a:t>
            </a:r>
            <a:r>
              <a:rPr lang="he-IL" sz="3452">
                <a:solidFill>
                  <a:srgbClr val="475057"/>
                </a:solidFill>
                <a:latin typeface="Warmth"/>
                <a:ea typeface="Warmth"/>
                <a:cs typeface="Warmth"/>
                <a:sym typeface="Warmth"/>
                <a:rtl val="true"/>
              </a:rPr>
              <a:t> - מימוש של </a:t>
            </a:r>
            <a:r>
              <a:rPr lang="en-US" sz="3452">
                <a:solidFill>
                  <a:srgbClr val="475057"/>
                </a:solidFill>
                <a:latin typeface="Warmth"/>
                <a:ea typeface="Warmth"/>
                <a:cs typeface="Warmth"/>
                <a:sym typeface="Warmth"/>
              </a:rPr>
              <a:t>Postable</a:t>
            </a:r>
            <a:r>
              <a:rPr lang="he-IL" sz="3452">
                <a:solidFill>
                  <a:srgbClr val="475057"/>
                </a:solidFill>
                <a:latin typeface="Warmth"/>
                <a:ea typeface="Warmth"/>
                <a:cs typeface="Warmth"/>
                <a:sym typeface="Warmth"/>
                <a:rtl val="true"/>
              </a:rPr>
              <a:t> עבור שירותים</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Chat</a:t>
            </a:r>
            <a:r>
              <a:rPr lang="he-IL" sz="3452">
                <a:solidFill>
                  <a:srgbClr val="475057"/>
                </a:solidFill>
                <a:latin typeface="Warmth"/>
                <a:ea typeface="Warmth"/>
                <a:cs typeface="Warmth"/>
                <a:sym typeface="Warmth"/>
                <a:rtl val="true"/>
              </a:rPr>
              <a:t> - מייצג שיחה בין משתמשים</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Message</a:t>
            </a:r>
            <a:r>
              <a:rPr lang="he-IL" sz="3452">
                <a:solidFill>
                  <a:srgbClr val="475057"/>
                </a:solidFill>
                <a:latin typeface="Warmth"/>
                <a:ea typeface="Warmth"/>
                <a:cs typeface="Warmth"/>
                <a:sym typeface="Warmth"/>
                <a:rtl val="true"/>
              </a:rPr>
              <a:t> - מייצג הודעה בודדת בצ'אט</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User</a:t>
            </a:r>
            <a:r>
              <a:rPr lang="he-IL" sz="3452">
                <a:solidFill>
                  <a:srgbClr val="475057"/>
                </a:solidFill>
                <a:latin typeface="Warmth"/>
                <a:ea typeface="Warmth"/>
                <a:cs typeface="Warmth"/>
                <a:sym typeface="Warmth"/>
                <a:rtl val="true"/>
              </a:rPr>
              <a:t> - מייצג משתמש במערכת</a:t>
            </a:r>
          </a:p>
          <a:p>
            <a:pPr algn="r" rtl="true">
              <a:lnSpc>
                <a:spcPts val="4833"/>
              </a:lnSpc>
            </a:pPr>
            <a:r>
              <a:rPr lang="he-IL" sz="3452">
                <a:solidFill>
                  <a:srgbClr val="475057"/>
                </a:solidFill>
                <a:latin typeface="Warmth"/>
                <a:ea typeface="Warmth"/>
                <a:cs typeface="Warmth"/>
                <a:sym typeface="Warmth"/>
                <a:rtl val="true"/>
              </a:rPr>
              <a:t>כל המודלים האלה עוסקים אך ורק בתיאור הנתונים עצמם ולא מכילים לוגיקה כיצד לשמור או לשלוף נתונים אלה. זה תואם את עקרון ההפרדה ב-</a:t>
            </a:r>
            <a:r>
              <a:rPr lang="en-US" sz="3452">
                <a:solidFill>
                  <a:srgbClr val="475057"/>
                </a:solidFill>
                <a:latin typeface="Warmth"/>
                <a:ea typeface="Warmth"/>
                <a:cs typeface="Warmth"/>
                <a:sym typeface="Warmth"/>
              </a:rPr>
              <a:t>MVVM</a:t>
            </a:r>
            <a:r>
              <a:rPr lang="ar-EG" sz="3452">
                <a:solidFill>
                  <a:srgbClr val="475057"/>
                </a:solidFill>
                <a:latin typeface="Warmth"/>
                <a:ea typeface="Warmth"/>
                <a:cs typeface="Warmth"/>
                <a:sym typeface="Warmth"/>
                <a:rtl val="true"/>
              </a:rPr>
              <a:t>.</a:t>
            </a:r>
          </a:p>
          <a:p>
            <a:pPr algn="r" rtl="true" marL="0" indent="0" lvl="0">
              <a:lnSpc>
                <a:spcPts val="483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1690850" y="1964118"/>
            <a:ext cx="14906301" cy="6684582"/>
          </a:xfrm>
          <a:prstGeom prst="rect">
            <a:avLst/>
          </a:prstGeom>
        </p:spPr>
        <p:txBody>
          <a:bodyPr anchor="t" rtlCol="false" tIns="0" lIns="0" bIns="0" rIns="0">
            <a:spAutoFit/>
          </a:bodyPr>
          <a:lstStyle/>
          <a:p>
            <a:pPr algn="r" rtl="true">
              <a:lnSpc>
                <a:spcPts val="4833"/>
              </a:lnSpc>
            </a:pPr>
            <a:r>
              <a:rPr lang="en-US" sz="3452">
                <a:solidFill>
                  <a:srgbClr val="475057"/>
                </a:solidFill>
                <a:latin typeface="Warmth"/>
                <a:ea typeface="Warmth"/>
                <a:cs typeface="Warmth"/>
                <a:sym typeface="Warmth"/>
              </a:rPr>
              <a:t>2</a:t>
            </a:r>
            <a:r>
              <a:rPr lang="he-IL" sz="3452">
                <a:solidFill>
                  <a:srgbClr val="475057"/>
                </a:solidFill>
                <a:latin typeface="Warmth"/>
                <a:ea typeface="Warmth"/>
                <a:cs typeface="Warmth"/>
                <a:sym typeface="Warmth"/>
                <a:rtl val="true"/>
              </a:rPr>
              <a:t>. שכבת הנתונים (</a:t>
            </a:r>
            <a:r>
              <a:rPr lang="en-US" sz="3452">
                <a:solidFill>
                  <a:srgbClr val="475057"/>
                </a:solidFill>
                <a:latin typeface="Warmth"/>
                <a:ea typeface="Warmth"/>
                <a:cs typeface="Warmth"/>
                <a:sym typeface="Warmth"/>
              </a:rPr>
              <a:t>Repositories</a:t>
            </a:r>
            <a:r>
              <a:rPr lang="he-IL" sz="3452">
                <a:solidFill>
                  <a:srgbClr val="475057"/>
                </a:solidFill>
                <a:latin typeface="Warmth"/>
                <a:ea typeface="Warmth"/>
                <a:cs typeface="Warmth"/>
                <a:sym typeface="Warmth"/>
                <a:rtl val="true"/>
              </a:rPr>
              <a:t>) - חלק משכבת המודל</a:t>
            </a:r>
          </a:p>
          <a:p>
            <a:pPr algn="r" rtl="true">
              <a:lnSpc>
                <a:spcPts val="4833"/>
              </a:lnSpc>
            </a:pPr>
            <a:r>
              <a:rPr lang="he-IL" sz="3452">
                <a:solidFill>
                  <a:srgbClr val="475057"/>
                </a:solidFill>
                <a:latin typeface="Warmth"/>
                <a:ea typeface="Warmth"/>
                <a:cs typeface="Warmth"/>
                <a:sym typeface="Warmth"/>
                <a:rtl val="true"/>
              </a:rPr>
              <a:t>מיקום בקוד: </a:t>
            </a:r>
            <a:r>
              <a:rPr lang="en-US" sz="3452">
                <a:solidFill>
                  <a:srgbClr val="475057"/>
                </a:solidFill>
                <a:latin typeface="Warmth"/>
                <a:ea typeface="Warmth"/>
                <a:cs typeface="Warmth"/>
                <a:sym typeface="Warmth"/>
              </a:rPr>
              <a:t>com.sibi.helpi.repositories</a:t>
            </a:r>
          </a:p>
          <a:p>
            <a:pPr algn="r" rtl="true">
              <a:lnSpc>
                <a:spcPts val="4833"/>
              </a:lnSpc>
            </a:pPr>
            <a:r>
              <a:rPr lang="he-IL" sz="3452">
                <a:solidFill>
                  <a:srgbClr val="475057"/>
                </a:solidFill>
                <a:latin typeface="Warmth"/>
                <a:ea typeface="Warmth"/>
                <a:cs typeface="Warmth"/>
                <a:sym typeface="Warmth"/>
                <a:rtl val="true"/>
              </a:rPr>
              <a:t>שכבה זו אחראית על הגישה לנתונים ומבצעת את התקשורת עם מקורות הנתונים החיצוניים (ממומשים בתור </a:t>
            </a:r>
            <a:r>
              <a:rPr lang="en-US" sz="3452">
                <a:solidFill>
                  <a:srgbClr val="475057"/>
                </a:solidFill>
                <a:latin typeface="Warmth"/>
                <a:ea typeface="Warmth"/>
                <a:cs typeface="Warmth"/>
                <a:sym typeface="Warmth"/>
              </a:rPr>
              <a:t>singletons</a:t>
            </a:r>
            <a:r>
              <a:rPr lang="ar-EG" sz="3452">
                <a:solidFill>
                  <a:srgbClr val="475057"/>
                </a:solidFill>
                <a:latin typeface="Warmth"/>
                <a:ea typeface="Warmth"/>
                <a:cs typeface="Warmth"/>
                <a:sym typeface="Warmth"/>
                <a:rtl val="true"/>
              </a:rPr>
              <a:t>):</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PostRepository</a:t>
            </a:r>
            <a:r>
              <a:rPr lang="he-IL" sz="3452">
                <a:solidFill>
                  <a:srgbClr val="475057"/>
                </a:solidFill>
                <a:latin typeface="Warmth"/>
                <a:ea typeface="Warmth"/>
                <a:cs typeface="Warmth"/>
                <a:sym typeface="Warmth"/>
                <a:rtl val="true"/>
              </a:rPr>
              <a:t> - מספק גישה לפוסטים בבסיס הנתונים</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ChatR</a:t>
            </a:r>
            <a:r>
              <a:rPr lang="en-US" sz="3452">
                <a:solidFill>
                  <a:srgbClr val="475057"/>
                </a:solidFill>
                <a:latin typeface="Warmth"/>
                <a:ea typeface="Warmth"/>
                <a:cs typeface="Warmth"/>
                <a:sym typeface="Warmth"/>
              </a:rPr>
              <a:t>epository</a:t>
            </a:r>
            <a:r>
              <a:rPr lang="he-IL" sz="3452">
                <a:solidFill>
                  <a:srgbClr val="475057"/>
                </a:solidFill>
                <a:latin typeface="Warmth"/>
                <a:ea typeface="Warmth"/>
                <a:cs typeface="Warmth"/>
                <a:sym typeface="Warmth"/>
                <a:rtl val="true"/>
              </a:rPr>
              <a:t> - מנהל את הגישה לצ'אטים והודעות</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UserRepository</a:t>
            </a:r>
            <a:r>
              <a:rPr lang="he-IL" sz="3452">
                <a:solidFill>
                  <a:srgbClr val="475057"/>
                </a:solidFill>
                <a:latin typeface="Warmth"/>
                <a:ea typeface="Warmth"/>
                <a:cs typeface="Warmth"/>
                <a:sym typeface="Warmth"/>
                <a:rtl val="true"/>
              </a:rPr>
              <a:t> - מנהל את הגישה לנתוני משתמשים ואימות</a:t>
            </a:r>
          </a:p>
          <a:p>
            <a:pPr algn="r" rtl="true">
              <a:lnSpc>
                <a:spcPts val="4833"/>
              </a:lnSpc>
            </a:pPr>
            <a:r>
              <a:rPr lang="he-IL" sz="3452">
                <a:solidFill>
                  <a:srgbClr val="475057"/>
                </a:solidFill>
                <a:latin typeface="Warmth"/>
                <a:ea typeface="Warmth"/>
                <a:cs typeface="Warmth"/>
                <a:sym typeface="Warmth"/>
                <a:rtl val="true"/>
              </a:rPr>
              <a:t>המחלקות הללו מסתירות את מורכבות הגישה לנתונים (</a:t>
            </a:r>
            <a:r>
              <a:rPr lang="en-US" sz="3452">
                <a:solidFill>
                  <a:srgbClr val="475057"/>
                </a:solidFill>
                <a:latin typeface="Warmth"/>
                <a:ea typeface="Warmth"/>
                <a:cs typeface="Warmth"/>
                <a:sym typeface="Warmth"/>
              </a:rPr>
              <a:t>Firebase Firestore, Realtime Database</a:t>
            </a:r>
            <a:r>
              <a:rPr lang="he-IL" sz="3452">
                <a:solidFill>
                  <a:srgbClr val="475057"/>
                </a:solidFill>
                <a:latin typeface="Warmth"/>
                <a:ea typeface="Warmth"/>
                <a:cs typeface="Warmth"/>
                <a:sym typeface="Warmth"/>
                <a:rtl val="true"/>
              </a:rPr>
              <a:t>) מהשכבות האחרות, ובכך יוצרות הפרדה ברורה בין הלוגיקה העסקית לבין גישה לנתונים.</a:t>
            </a:r>
          </a:p>
          <a:p>
            <a:pPr algn="r" rtl="true" marL="0" indent="0" lvl="0">
              <a:lnSpc>
                <a:spcPts val="483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1690850" y="1964118"/>
            <a:ext cx="14906301" cy="6074982"/>
          </a:xfrm>
          <a:prstGeom prst="rect">
            <a:avLst/>
          </a:prstGeom>
        </p:spPr>
        <p:txBody>
          <a:bodyPr anchor="t" rtlCol="false" tIns="0" lIns="0" bIns="0" rIns="0">
            <a:spAutoFit/>
          </a:bodyPr>
          <a:lstStyle/>
          <a:p>
            <a:pPr algn="r" rtl="true">
              <a:lnSpc>
                <a:spcPts val="4833"/>
              </a:lnSpc>
            </a:pPr>
            <a:r>
              <a:rPr lang="en-US" sz="3452">
                <a:solidFill>
                  <a:srgbClr val="475057"/>
                </a:solidFill>
                <a:latin typeface="Warmth"/>
                <a:ea typeface="Warmth"/>
                <a:cs typeface="Warmth"/>
                <a:sym typeface="Warmth"/>
              </a:rPr>
              <a:t>3</a:t>
            </a:r>
            <a:r>
              <a:rPr lang="he-IL" sz="3452">
                <a:solidFill>
                  <a:srgbClr val="475057"/>
                </a:solidFill>
                <a:latin typeface="Warmth"/>
                <a:ea typeface="Warmth"/>
                <a:cs typeface="Warmth"/>
                <a:sym typeface="Warmth"/>
                <a:rtl val="true"/>
              </a:rPr>
              <a:t>. שכבת ה-</a:t>
            </a:r>
            <a:r>
              <a:rPr lang="en-US" sz="3452">
                <a:solidFill>
                  <a:srgbClr val="475057"/>
                </a:solidFill>
                <a:latin typeface="Warmth"/>
                <a:ea typeface="Warmth"/>
                <a:cs typeface="Warmth"/>
                <a:sym typeface="Warmth"/>
              </a:rPr>
              <a:t>ViewModel</a:t>
            </a:r>
          </a:p>
          <a:p>
            <a:pPr algn="r" rtl="true">
              <a:lnSpc>
                <a:spcPts val="4833"/>
              </a:lnSpc>
            </a:pPr>
            <a:r>
              <a:rPr lang="he-IL" sz="3452">
                <a:solidFill>
                  <a:srgbClr val="475057"/>
                </a:solidFill>
                <a:latin typeface="Warmth"/>
                <a:ea typeface="Warmth"/>
                <a:cs typeface="Warmth"/>
                <a:sym typeface="Warmth"/>
                <a:rtl val="true"/>
              </a:rPr>
              <a:t>מיקום בקוד: </a:t>
            </a:r>
            <a:r>
              <a:rPr lang="en-US" sz="3452">
                <a:solidFill>
                  <a:srgbClr val="475057"/>
                </a:solidFill>
                <a:latin typeface="Warmth"/>
                <a:ea typeface="Warmth"/>
                <a:cs typeface="Warmth"/>
                <a:sym typeface="Warmth"/>
              </a:rPr>
              <a:t>com.sibi.helpi.viewmodels</a:t>
            </a:r>
          </a:p>
          <a:p>
            <a:pPr algn="r" rtl="true">
              <a:lnSpc>
                <a:spcPts val="4833"/>
              </a:lnSpc>
            </a:pPr>
            <a:r>
              <a:rPr lang="he-IL" sz="3452">
                <a:solidFill>
                  <a:srgbClr val="475057"/>
                </a:solidFill>
                <a:latin typeface="Warmth"/>
                <a:ea typeface="Warmth"/>
                <a:cs typeface="Warmth"/>
                <a:sym typeface="Warmth"/>
                <a:rtl val="true"/>
              </a:rPr>
              <a:t>שכבה זו מקשרת בין התצוגה (</a:t>
            </a:r>
            <a:r>
              <a:rPr lang="en-US" sz="3452">
                <a:solidFill>
                  <a:srgbClr val="475057"/>
                </a:solidFill>
                <a:latin typeface="Warmth"/>
                <a:ea typeface="Warmth"/>
                <a:cs typeface="Warmth"/>
                <a:sym typeface="Warmth"/>
              </a:rPr>
              <a:t>Fragments</a:t>
            </a:r>
            <a:r>
              <a:rPr lang="he-IL" sz="3452">
                <a:solidFill>
                  <a:srgbClr val="475057"/>
                </a:solidFill>
                <a:latin typeface="Warmth"/>
                <a:ea typeface="Warmth"/>
                <a:cs typeface="Warmth"/>
                <a:sym typeface="Warmth"/>
                <a:rtl val="true"/>
              </a:rPr>
              <a:t>) לבין שכבת הנתונים:</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Search</a:t>
            </a:r>
            <a:r>
              <a:rPr lang="en-US" sz="3452">
                <a:solidFill>
                  <a:srgbClr val="475057"/>
                </a:solidFill>
                <a:latin typeface="Warmth"/>
                <a:ea typeface="Warmth"/>
                <a:cs typeface="Warmth"/>
                <a:sym typeface="Warmth"/>
              </a:rPr>
              <a:t>ProductViewModel</a:t>
            </a:r>
            <a:r>
              <a:rPr lang="he-IL" sz="3452">
                <a:solidFill>
                  <a:srgbClr val="475057"/>
                </a:solidFill>
                <a:latin typeface="Warmth"/>
                <a:ea typeface="Warmth"/>
                <a:cs typeface="Warmth"/>
                <a:sym typeface="Warmth"/>
                <a:rtl val="true"/>
              </a:rPr>
              <a:t> - מנהל חיפוש והצגת פוסטים</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ChatVi</a:t>
            </a:r>
            <a:r>
              <a:rPr lang="en-US" sz="3452">
                <a:solidFill>
                  <a:srgbClr val="475057"/>
                </a:solidFill>
                <a:latin typeface="Warmth"/>
                <a:ea typeface="Warmth"/>
                <a:cs typeface="Warmth"/>
                <a:sym typeface="Warmth"/>
              </a:rPr>
              <a:t>ewModel</a:t>
            </a:r>
            <a:r>
              <a:rPr lang="he-IL" sz="3452">
                <a:solidFill>
                  <a:srgbClr val="475057"/>
                </a:solidFill>
                <a:latin typeface="Warmth"/>
                <a:ea typeface="Warmth"/>
                <a:cs typeface="Warmth"/>
                <a:sym typeface="Warmth"/>
                <a:rtl val="true"/>
              </a:rPr>
              <a:t> - מנהל את לוגיקת הצ'אט והודעות</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UserViewModel</a:t>
            </a:r>
            <a:r>
              <a:rPr lang="he-IL" sz="3452">
                <a:solidFill>
                  <a:srgbClr val="475057"/>
                </a:solidFill>
                <a:latin typeface="Warmth"/>
                <a:ea typeface="Warmth"/>
                <a:cs typeface="Warmth"/>
                <a:sym typeface="Warmth"/>
                <a:rtl val="true"/>
              </a:rPr>
              <a:t> - מנהל את הלוגיקה של המשתמש הנוכחי</a:t>
            </a:r>
          </a:p>
          <a:p>
            <a:pPr algn="r" rtl="true">
              <a:lnSpc>
                <a:spcPts val="4833"/>
              </a:lnSpc>
            </a:pPr>
            <a:r>
              <a:rPr lang="he-IL" sz="3452">
                <a:solidFill>
                  <a:srgbClr val="475057"/>
                </a:solidFill>
                <a:latin typeface="Warmth"/>
                <a:ea typeface="Warmth"/>
                <a:cs typeface="Warmth"/>
                <a:sym typeface="Warmth"/>
                <a:rtl val="true"/>
              </a:rPr>
              <a:t>ה-</a:t>
            </a:r>
            <a:r>
              <a:rPr lang="en-US" sz="3452">
                <a:solidFill>
                  <a:srgbClr val="475057"/>
                </a:solidFill>
                <a:latin typeface="Warmth"/>
                <a:ea typeface="Warmth"/>
                <a:cs typeface="Warmth"/>
                <a:sym typeface="Warmth"/>
              </a:rPr>
              <a:t>ViewModels</a:t>
            </a:r>
            <a:r>
              <a:rPr lang="he-IL" sz="3452">
                <a:solidFill>
                  <a:srgbClr val="475057"/>
                </a:solidFill>
                <a:latin typeface="Warmth"/>
                <a:ea typeface="Warmth"/>
                <a:cs typeface="Warmth"/>
                <a:sym typeface="Warmth"/>
                <a:rtl val="true"/>
              </a:rPr>
              <a:t> מכילים את הלוגיקה של ממשק המשתמש מבלי להיות תלויים בתצוגה עצמה. הם מספקים </a:t>
            </a:r>
            <a:r>
              <a:rPr lang="en-US" sz="3452">
                <a:solidFill>
                  <a:srgbClr val="475057"/>
                </a:solidFill>
                <a:latin typeface="Warmth"/>
                <a:ea typeface="Warmth"/>
                <a:cs typeface="Warmth"/>
                <a:sym typeface="Warmth"/>
              </a:rPr>
              <a:t>LiveData objects</a:t>
            </a:r>
            <a:r>
              <a:rPr lang="he-IL" sz="3452">
                <a:solidFill>
                  <a:srgbClr val="475057"/>
                </a:solidFill>
                <a:latin typeface="Warmth"/>
                <a:ea typeface="Warmth"/>
                <a:cs typeface="Warmth"/>
                <a:sym typeface="Warmth"/>
                <a:rtl val="true"/>
              </a:rPr>
              <a:t> שהתצוגה יכולה להירשם אליהם ולהגיב לשינויים בנתונים.</a:t>
            </a:r>
          </a:p>
          <a:p>
            <a:pPr algn="r" rtl="true" marL="0" indent="0" lvl="0">
              <a:lnSpc>
                <a:spcPts val="483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1690850" y="1964118"/>
            <a:ext cx="14906301" cy="5465382"/>
          </a:xfrm>
          <a:prstGeom prst="rect">
            <a:avLst/>
          </a:prstGeom>
        </p:spPr>
        <p:txBody>
          <a:bodyPr anchor="t" rtlCol="false" tIns="0" lIns="0" bIns="0" rIns="0">
            <a:spAutoFit/>
          </a:bodyPr>
          <a:lstStyle/>
          <a:p>
            <a:pPr algn="r" rtl="true">
              <a:lnSpc>
                <a:spcPts val="4833"/>
              </a:lnSpc>
            </a:pPr>
            <a:r>
              <a:rPr lang="en-US" sz="3452">
                <a:solidFill>
                  <a:srgbClr val="475057"/>
                </a:solidFill>
                <a:latin typeface="Warmth"/>
                <a:ea typeface="Warmth"/>
                <a:cs typeface="Warmth"/>
                <a:sym typeface="Warmth"/>
              </a:rPr>
              <a:t>5</a:t>
            </a:r>
            <a:r>
              <a:rPr lang="he-IL" sz="3452">
                <a:solidFill>
                  <a:srgbClr val="475057"/>
                </a:solidFill>
                <a:latin typeface="Warmth"/>
                <a:ea typeface="Warmth"/>
                <a:cs typeface="Warmth"/>
                <a:sym typeface="Warmth"/>
                <a:rtl val="true"/>
              </a:rPr>
              <a:t>. שכבת התצוגה (</a:t>
            </a:r>
            <a:r>
              <a:rPr lang="en-US" sz="3452">
                <a:solidFill>
                  <a:srgbClr val="475057"/>
                </a:solidFill>
                <a:latin typeface="Warmth"/>
                <a:ea typeface="Warmth"/>
                <a:cs typeface="Warmth"/>
                <a:sym typeface="Warmth"/>
              </a:rPr>
              <a:t>UI Layer</a:t>
            </a:r>
            <a:r>
              <a:rPr lang="ar-EG" sz="3452">
                <a:solidFill>
                  <a:srgbClr val="475057"/>
                </a:solidFill>
                <a:latin typeface="Warmth"/>
                <a:ea typeface="Warmth"/>
                <a:cs typeface="Warmth"/>
                <a:sym typeface="Warmth"/>
                <a:rtl val="true"/>
              </a:rPr>
              <a:t>)</a:t>
            </a:r>
          </a:p>
          <a:p>
            <a:pPr algn="r" rtl="true">
              <a:lnSpc>
                <a:spcPts val="4833"/>
              </a:lnSpc>
            </a:pPr>
            <a:r>
              <a:rPr lang="he-IL" sz="3452">
                <a:solidFill>
                  <a:srgbClr val="475057"/>
                </a:solidFill>
                <a:latin typeface="Warmth"/>
                <a:ea typeface="Warmth"/>
                <a:cs typeface="Warmth"/>
                <a:sym typeface="Warmth"/>
                <a:rtl val="true"/>
              </a:rPr>
              <a:t>מיקום בקוד: </a:t>
            </a:r>
            <a:r>
              <a:rPr lang="en-US" sz="3452">
                <a:solidFill>
                  <a:srgbClr val="475057"/>
                </a:solidFill>
                <a:latin typeface="Warmth"/>
                <a:ea typeface="Warmth"/>
                <a:cs typeface="Warmth"/>
                <a:sym typeface="Warmth"/>
              </a:rPr>
              <a:t>com.sibi.helpi.fragments</a:t>
            </a:r>
          </a:p>
          <a:p>
            <a:pPr algn="r" rtl="true">
              <a:lnSpc>
                <a:spcPts val="4833"/>
              </a:lnSpc>
            </a:pPr>
            <a:r>
              <a:rPr lang="he-IL" sz="3452">
                <a:solidFill>
                  <a:srgbClr val="475057"/>
                </a:solidFill>
                <a:latin typeface="Warmth"/>
                <a:ea typeface="Warmth"/>
                <a:cs typeface="Warmth"/>
                <a:sym typeface="Warmth"/>
                <a:rtl val="true"/>
              </a:rPr>
              <a:t>שכבה זו מכילה את הממשק למשתמש:</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Search</a:t>
            </a:r>
            <a:r>
              <a:rPr lang="en-US" sz="3452">
                <a:solidFill>
                  <a:srgbClr val="475057"/>
                </a:solidFill>
                <a:latin typeface="Warmth"/>
                <a:ea typeface="Warmth"/>
                <a:cs typeface="Warmth"/>
                <a:sym typeface="Warmth"/>
              </a:rPr>
              <a:t>PostableFragment</a:t>
            </a:r>
            <a:r>
              <a:rPr lang="he-IL" sz="3452">
                <a:solidFill>
                  <a:srgbClr val="475057"/>
                </a:solidFill>
                <a:latin typeface="Warmth"/>
                <a:ea typeface="Warmth"/>
                <a:cs typeface="Warmth"/>
                <a:sym typeface="Warmth"/>
                <a:rtl val="true"/>
              </a:rPr>
              <a:t> - מסך חיפוש פוסטים</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SearchPostabl</a:t>
            </a:r>
            <a:r>
              <a:rPr lang="en-US" sz="3452">
                <a:solidFill>
                  <a:srgbClr val="475057"/>
                </a:solidFill>
                <a:latin typeface="Warmth"/>
                <a:ea typeface="Warmth"/>
                <a:cs typeface="Warmth"/>
                <a:sym typeface="Warmth"/>
              </a:rPr>
              <a:t>eResultFragment</a:t>
            </a:r>
            <a:r>
              <a:rPr lang="he-IL" sz="3452">
                <a:solidFill>
                  <a:srgbClr val="475057"/>
                </a:solidFill>
                <a:latin typeface="Warmth"/>
                <a:ea typeface="Warmth"/>
                <a:cs typeface="Warmth"/>
                <a:sym typeface="Warmth"/>
                <a:rtl val="true"/>
              </a:rPr>
              <a:t> - מציג תוצאות חיפוש</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Po</a:t>
            </a:r>
            <a:r>
              <a:rPr lang="en-US" sz="3452">
                <a:solidFill>
                  <a:srgbClr val="475057"/>
                </a:solidFill>
                <a:latin typeface="Warmth"/>
                <a:ea typeface="Warmth"/>
                <a:cs typeface="Warmth"/>
                <a:sym typeface="Warmth"/>
              </a:rPr>
              <a:t>stablePageFragment</a:t>
            </a:r>
            <a:r>
              <a:rPr lang="he-IL" sz="3452">
                <a:solidFill>
                  <a:srgbClr val="475057"/>
                </a:solidFill>
                <a:latin typeface="Warmth"/>
                <a:ea typeface="Warmth"/>
                <a:cs typeface="Warmth"/>
                <a:sym typeface="Warmth"/>
                <a:rtl val="true"/>
              </a:rPr>
              <a:t> - מציג פוסט ספציפי</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Chat</a:t>
            </a:r>
            <a:r>
              <a:rPr lang="en-US" sz="3452">
                <a:solidFill>
                  <a:srgbClr val="475057"/>
                </a:solidFill>
                <a:latin typeface="Warmth"/>
                <a:ea typeface="Warmth"/>
                <a:cs typeface="Warmth"/>
                <a:sym typeface="Warmth"/>
              </a:rPr>
              <a:t>MessagesFragment</a:t>
            </a:r>
            <a:r>
              <a:rPr lang="he-IL" sz="3452">
                <a:solidFill>
                  <a:srgbClr val="475057"/>
                </a:solidFill>
                <a:latin typeface="Warmth"/>
                <a:ea typeface="Warmth"/>
                <a:cs typeface="Warmth"/>
                <a:sym typeface="Warmth"/>
                <a:rtl val="true"/>
              </a:rPr>
              <a:t> - מציג הודעות בצ'אט</a:t>
            </a:r>
          </a:p>
          <a:p>
            <a:pPr algn="r" rtl="true" marL="745388" indent="-372694" lvl="1">
              <a:lnSpc>
                <a:spcPts val="4833"/>
              </a:lnSpc>
              <a:buFont typeface="Arial"/>
              <a:buChar char="•"/>
            </a:pPr>
            <a:r>
              <a:rPr lang="en-US" sz="3452">
                <a:solidFill>
                  <a:srgbClr val="475057"/>
                </a:solidFill>
                <a:latin typeface="Warmth"/>
                <a:ea typeface="Warmth"/>
                <a:cs typeface="Warmth"/>
                <a:sym typeface="Warmth"/>
              </a:rPr>
              <a:t>ChatListFragment</a:t>
            </a:r>
            <a:r>
              <a:rPr lang="he-IL" sz="3452">
                <a:solidFill>
                  <a:srgbClr val="475057"/>
                </a:solidFill>
                <a:latin typeface="Warmth"/>
                <a:ea typeface="Warmth"/>
                <a:cs typeface="Warmth"/>
                <a:sym typeface="Warmth"/>
                <a:rtl val="true"/>
              </a:rPr>
              <a:t> - מציג רשימת צ'אטים</a:t>
            </a:r>
          </a:p>
          <a:p>
            <a:pPr algn="r" rtl="true" marL="0" indent="0" lvl="0">
              <a:lnSpc>
                <a:spcPts val="4833"/>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1690850" y="1501119"/>
            <a:ext cx="14906301" cy="7456742"/>
          </a:xfrm>
          <a:prstGeom prst="rect">
            <a:avLst/>
          </a:prstGeom>
        </p:spPr>
        <p:txBody>
          <a:bodyPr anchor="t" rtlCol="false" tIns="0" lIns="0" bIns="0" rIns="0">
            <a:spAutoFit/>
          </a:bodyPr>
          <a:lstStyle/>
          <a:p>
            <a:pPr algn="r" rtl="true">
              <a:lnSpc>
                <a:spcPts val="4273"/>
              </a:lnSpc>
            </a:pPr>
            <a:r>
              <a:rPr lang="he-IL" sz="3052">
                <a:solidFill>
                  <a:srgbClr val="475057"/>
                </a:solidFill>
                <a:latin typeface="Warmth"/>
                <a:ea typeface="Warmth"/>
                <a:cs typeface="Warmth"/>
                <a:sym typeface="Warmth"/>
                <a:rtl val="true"/>
              </a:rPr>
              <a:t>איך החלוקה תומכת בארכיטקטורה:</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הפרדת אחריות: כל שכבה אחראית על היבט ספציפי של האפליקציה.</a:t>
            </a:r>
          </a:p>
          <a:p>
            <a:pPr algn="r" rtl="true" marL="1318060" indent="-439353" lvl="2">
              <a:lnSpc>
                <a:spcPts val="4273"/>
              </a:lnSpc>
              <a:buFont typeface="Arial"/>
              <a:buChar char="⚬"/>
            </a:pPr>
            <a:r>
              <a:rPr lang="he-IL" sz="3052">
                <a:solidFill>
                  <a:srgbClr val="475057"/>
                </a:solidFill>
                <a:latin typeface="Warmth"/>
                <a:ea typeface="Warmth"/>
                <a:cs typeface="Warmth"/>
                <a:sym typeface="Warmth"/>
                <a:rtl val="true"/>
              </a:rPr>
              <a:t>המודלים מייצגים את הנתונים בלבד</a:t>
            </a:r>
          </a:p>
          <a:p>
            <a:pPr algn="r" rtl="true" marL="1318060" indent="-439353" lvl="2">
              <a:lnSpc>
                <a:spcPts val="4273"/>
              </a:lnSpc>
              <a:buFont typeface="Arial"/>
              <a:buChar char="⚬"/>
            </a:pPr>
            <a:r>
              <a:rPr lang="he-IL" sz="3052">
                <a:solidFill>
                  <a:srgbClr val="475057"/>
                </a:solidFill>
                <a:latin typeface="Warmth"/>
                <a:ea typeface="Warmth"/>
                <a:cs typeface="Warmth"/>
                <a:sym typeface="Warmth"/>
                <a:rtl val="true"/>
              </a:rPr>
              <a:t>ה-</a:t>
            </a:r>
            <a:r>
              <a:rPr lang="en-US" sz="3052">
                <a:solidFill>
                  <a:srgbClr val="475057"/>
                </a:solidFill>
                <a:latin typeface="Warmth"/>
                <a:ea typeface="Warmth"/>
                <a:cs typeface="Warmth"/>
                <a:sym typeface="Warmth"/>
              </a:rPr>
              <a:t>Repositories</a:t>
            </a:r>
            <a:r>
              <a:rPr lang="he-IL" sz="3052">
                <a:solidFill>
                  <a:srgbClr val="475057"/>
                </a:solidFill>
                <a:latin typeface="Warmth"/>
                <a:ea typeface="Warmth"/>
                <a:cs typeface="Warmth"/>
                <a:sym typeface="Warmth"/>
                <a:rtl val="true"/>
              </a:rPr>
              <a:t> מטפלים בגישה לנתונים</a:t>
            </a:r>
          </a:p>
          <a:p>
            <a:pPr algn="r" rtl="true" marL="1318060" indent="-439353" lvl="2">
              <a:lnSpc>
                <a:spcPts val="4273"/>
              </a:lnSpc>
              <a:buFont typeface="Arial"/>
              <a:buChar char="⚬"/>
            </a:pPr>
            <a:r>
              <a:rPr lang="he-IL" sz="3052">
                <a:solidFill>
                  <a:srgbClr val="475057"/>
                </a:solidFill>
                <a:latin typeface="Warmth"/>
                <a:ea typeface="Warmth"/>
                <a:cs typeface="Warmth"/>
                <a:sym typeface="Warmth"/>
                <a:rtl val="true"/>
              </a:rPr>
              <a:t>ה-</a:t>
            </a:r>
            <a:r>
              <a:rPr lang="en-US" sz="3052">
                <a:solidFill>
                  <a:srgbClr val="475057"/>
                </a:solidFill>
                <a:latin typeface="Warmth"/>
                <a:ea typeface="Warmth"/>
                <a:cs typeface="Warmth"/>
                <a:sym typeface="Warmth"/>
              </a:rPr>
              <a:t>ViewModels</a:t>
            </a:r>
            <a:r>
              <a:rPr lang="he-IL" sz="3052">
                <a:solidFill>
                  <a:srgbClr val="475057"/>
                </a:solidFill>
                <a:latin typeface="Warmth"/>
                <a:ea typeface="Warmth"/>
                <a:cs typeface="Warmth"/>
                <a:sym typeface="Warmth"/>
                <a:rtl val="true"/>
              </a:rPr>
              <a:t> מכילים את הלוגיקה של ממשק המשתמש</a:t>
            </a:r>
          </a:p>
          <a:p>
            <a:pPr algn="r" rtl="true" marL="1318060" indent="-439353" lvl="2">
              <a:lnSpc>
                <a:spcPts val="4273"/>
              </a:lnSpc>
              <a:buFont typeface="Arial"/>
              <a:buChar char="⚬"/>
            </a:pPr>
            <a:r>
              <a:rPr lang="he-IL" sz="3052">
                <a:solidFill>
                  <a:srgbClr val="475057"/>
                </a:solidFill>
                <a:latin typeface="Warmth"/>
                <a:ea typeface="Warmth"/>
                <a:cs typeface="Warmth"/>
                <a:sym typeface="Warmth"/>
                <a:rtl val="true"/>
              </a:rPr>
              <a:t>ה-</a:t>
            </a:r>
            <a:r>
              <a:rPr lang="en-US" sz="3052">
                <a:solidFill>
                  <a:srgbClr val="475057"/>
                </a:solidFill>
                <a:latin typeface="Warmth"/>
                <a:ea typeface="Warmth"/>
                <a:cs typeface="Warmth"/>
                <a:sym typeface="Warmth"/>
              </a:rPr>
              <a:t>Fragments</a:t>
            </a:r>
            <a:r>
              <a:rPr lang="he-IL" sz="3052">
                <a:solidFill>
                  <a:srgbClr val="475057"/>
                </a:solidFill>
                <a:latin typeface="Warmth"/>
                <a:ea typeface="Warmth"/>
                <a:cs typeface="Warmth"/>
                <a:sym typeface="Warmth"/>
                <a:rtl val="true"/>
              </a:rPr>
              <a:t> מציגים את הנתונים למשתמש</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קוד בר-בדיקה: ההפרדה מאפשרת בדיקה יעילה של כל שכבה בנפרד.</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תחזוקה קלה: שינויים בשכבה אחת (למשל, בממשק המשתמש) לא דורשים שינויים בשכבות אחרות.</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קוד</a:t>
            </a:r>
            <a:r>
              <a:rPr lang="he-IL" sz="3052">
                <a:solidFill>
                  <a:srgbClr val="475057"/>
                </a:solidFill>
                <a:latin typeface="Warmth"/>
                <a:ea typeface="Warmth"/>
                <a:cs typeface="Warmth"/>
                <a:sym typeface="Warmth"/>
                <a:rtl val="true"/>
              </a:rPr>
              <a:t> מודולרי: קל להחליף חלקים מסוימים בקוד, למשל להחליף את מנגנון האחסון מבלי לשנות את שאר המערכת.</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סינכרוניזציה באמצעות </a:t>
            </a:r>
            <a:r>
              <a:rPr lang="en-US" sz="3052">
                <a:solidFill>
                  <a:srgbClr val="475057"/>
                </a:solidFill>
                <a:latin typeface="Warmth"/>
                <a:ea typeface="Warmth"/>
                <a:cs typeface="Warmth"/>
                <a:sym typeface="Warmth"/>
              </a:rPr>
              <a:t>LiveData</a:t>
            </a:r>
            <a:r>
              <a:rPr lang="he-IL" sz="3052">
                <a:solidFill>
                  <a:srgbClr val="475057"/>
                </a:solidFill>
                <a:latin typeface="Warmth"/>
                <a:ea typeface="Warmth"/>
                <a:cs typeface="Warmth"/>
                <a:sym typeface="Warmth"/>
                <a:rtl val="true"/>
              </a:rPr>
              <a:t>: השימוש ב-</a:t>
            </a:r>
            <a:r>
              <a:rPr lang="en-US" sz="3052">
                <a:solidFill>
                  <a:srgbClr val="475057"/>
                </a:solidFill>
                <a:latin typeface="Warmth"/>
                <a:ea typeface="Warmth"/>
                <a:cs typeface="Warmth"/>
                <a:sym typeface="Warmth"/>
              </a:rPr>
              <a:t>LiveData</a:t>
            </a:r>
            <a:r>
              <a:rPr lang="he-IL" sz="3052">
                <a:solidFill>
                  <a:srgbClr val="475057"/>
                </a:solidFill>
                <a:latin typeface="Warmth"/>
                <a:ea typeface="Warmth"/>
                <a:cs typeface="Warmth"/>
                <a:sym typeface="Warmth"/>
                <a:rtl val="true"/>
              </a:rPr>
              <a:t> מאפשר עדכון אוטומטי של ממשק המשתמש כאשר הנתונים משתנים.</a:t>
            </a:r>
          </a:p>
          <a:p>
            <a:pPr algn="r" rtl="true" marL="0" indent="0" lvl="0">
              <a:lnSpc>
                <a:spcPts val="4273"/>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2404775" y="2379515"/>
            <a:ext cx="13478450" cy="6074982"/>
          </a:xfrm>
          <a:prstGeom prst="rect">
            <a:avLst/>
          </a:prstGeom>
        </p:spPr>
        <p:txBody>
          <a:bodyPr anchor="t" rtlCol="false" tIns="0" lIns="0" bIns="0" rIns="0">
            <a:spAutoFit/>
          </a:bodyPr>
          <a:lstStyle/>
          <a:p>
            <a:pPr algn="r" rtl="true">
              <a:lnSpc>
                <a:spcPts val="4833"/>
              </a:lnSpc>
            </a:pPr>
            <a:r>
              <a:rPr lang="he-IL" sz="3452">
                <a:solidFill>
                  <a:srgbClr val="475057"/>
                </a:solidFill>
                <a:latin typeface="Warmth"/>
                <a:ea typeface="Warmth"/>
                <a:cs typeface="Warmth"/>
                <a:sym typeface="Warmth"/>
                <a:rtl val="true"/>
              </a:rPr>
              <a:t>דוגמה מעשית לאופן שבו הארכיטקטורה תומכת בפיתוח היא תהליך הצגת רשימת צ'אטים:</a:t>
            </a:r>
          </a:p>
          <a:p>
            <a:pPr algn="r" rtl="true">
              <a:lnSpc>
                <a:spcPts val="4833"/>
              </a:lnSpc>
            </a:pPr>
          </a:p>
          <a:p>
            <a:pPr algn="r" rtl="true" marL="745388" indent="-372694" lvl="1">
              <a:lnSpc>
                <a:spcPts val="4833"/>
              </a:lnSpc>
              <a:buAutoNum type="arabicPeriod" startAt="1"/>
            </a:pPr>
            <a:r>
              <a:rPr lang="en-US" sz="3452">
                <a:solidFill>
                  <a:srgbClr val="475057"/>
                </a:solidFill>
                <a:latin typeface="Warmth"/>
                <a:ea typeface="Warmth"/>
                <a:cs typeface="Warmth"/>
                <a:sym typeface="Warmth"/>
              </a:rPr>
              <a:t>Chat</a:t>
            </a:r>
            <a:r>
              <a:rPr lang="en-US" sz="3452">
                <a:solidFill>
                  <a:srgbClr val="475057"/>
                </a:solidFill>
                <a:latin typeface="Warmth"/>
                <a:ea typeface="Warmth"/>
                <a:cs typeface="Warmth"/>
                <a:sym typeface="Warmth"/>
              </a:rPr>
              <a:t>Repository</a:t>
            </a:r>
            <a:r>
              <a:rPr lang="he-IL" sz="3452">
                <a:solidFill>
                  <a:srgbClr val="475057"/>
                </a:solidFill>
                <a:latin typeface="Warmth"/>
                <a:ea typeface="Warmth"/>
                <a:cs typeface="Warmth"/>
                <a:sym typeface="Warmth"/>
                <a:rtl val="true"/>
              </a:rPr>
              <a:t> מתחבר ל-</a:t>
            </a:r>
            <a:r>
              <a:rPr lang="en-US" sz="3452">
                <a:solidFill>
                  <a:srgbClr val="475057"/>
                </a:solidFill>
                <a:latin typeface="Warmth"/>
                <a:ea typeface="Warmth"/>
                <a:cs typeface="Warmth"/>
                <a:sym typeface="Warmth"/>
              </a:rPr>
              <a:t>Firebase</a:t>
            </a:r>
            <a:r>
              <a:rPr lang="he-IL" sz="3452">
                <a:solidFill>
                  <a:srgbClr val="475057"/>
                </a:solidFill>
                <a:latin typeface="Warmth"/>
                <a:ea typeface="Warmth"/>
                <a:cs typeface="Warmth"/>
                <a:sym typeface="Warmth"/>
                <a:rtl val="true"/>
              </a:rPr>
              <a:t> ומאזין לשינויים בצ'אטים</a:t>
            </a:r>
          </a:p>
          <a:p>
            <a:pPr algn="r" rtl="true" marL="745388" indent="-372694" lvl="1">
              <a:lnSpc>
                <a:spcPts val="4833"/>
              </a:lnSpc>
              <a:buAutoNum type="arabicPeriod" startAt="1"/>
            </a:pPr>
            <a:r>
              <a:rPr lang="en-US" sz="3452">
                <a:solidFill>
                  <a:srgbClr val="475057"/>
                </a:solidFill>
                <a:latin typeface="Warmth"/>
                <a:ea typeface="Warmth"/>
                <a:cs typeface="Warmth"/>
                <a:sym typeface="Warmth"/>
              </a:rPr>
              <a:t>Chat</a:t>
            </a:r>
            <a:r>
              <a:rPr lang="en-US" sz="3452">
                <a:solidFill>
                  <a:srgbClr val="475057"/>
                </a:solidFill>
                <a:latin typeface="Warmth"/>
                <a:ea typeface="Warmth"/>
                <a:cs typeface="Warmth"/>
                <a:sym typeface="Warmth"/>
              </a:rPr>
              <a:t>ViewModel</a:t>
            </a:r>
            <a:r>
              <a:rPr lang="he-IL" sz="3452">
                <a:solidFill>
                  <a:srgbClr val="475057"/>
                </a:solidFill>
                <a:latin typeface="Warmth"/>
                <a:ea typeface="Warmth"/>
                <a:cs typeface="Warmth"/>
                <a:sym typeface="Warmth"/>
                <a:rtl val="true"/>
              </a:rPr>
              <a:t> מבקש נתונים מה-</a:t>
            </a:r>
            <a:r>
              <a:rPr lang="en-US" sz="3452">
                <a:solidFill>
                  <a:srgbClr val="475057"/>
                </a:solidFill>
                <a:latin typeface="Warmth"/>
                <a:ea typeface="Warmth"/>
                <a:cs typeface="Warmth"/>
                <a:sym typeface="Warmth"/>
              </a:rPr>
              <a:t>repository</a:t>
            </a:r>
            <a:r>
              <a:rPr lang="he-IL" sz="3452">
                <a:solidFill>
                  <a:srgbClr val="475057"/>
                </a:solidFill>
                <a:latin typeface="Warmth"/>
                <a:ea typeface="Warmth"/>
                <a:cs typeface="Warmth"/>
                <a:sym typeface="Warmth"/>
                <a:rtl val="true"/>
              </a:rPr>
              <a:t> ומחזיק </a:t>
            </a:r>
            <a:r>
              <a:rPr lang="en-US" sz="3452">
                <a:solidFill>
                  <a:srgbClr val="475057"/>
                </a:solidFill>
                <a:latin typeface="Warmth"/>
                <a:ea typeface="Warmth"/>
                <a:cs typeface="Warmth"/>
                <a:sym typeface="Warmth"/>
              </a:rPr>
              <a:t>LiveData</a:t>
            </a:r>
          </a:p>
          <a:p>
            <a:pPr algn="r" rtl="true" marL="745388" indent="-372694" lvl="1">
              <a:lnSpc>
                <a:spcPts val="4833"/>
              </a:lnSpc>
              <a:buAutoNum type="arabicPeriod" startAt="1"/>
            </a:pPr>
            <a:r>
              <a:rPr lang="en-US" sz="3452">
                <a:solidFill>
                  <a:srgbClr val="475057"/>
                </a:solidFill>
                <a:latin typeface="Warmth"/>
                <a:ea typeface="Warmth"/>
                <a:cs typeface="Warmth"/>
                <a:sym typeface="Warmth"/>
              </a:rPr>
              <a:t>ChatList</a:t>
            </a:r>
            <a:r>
              <a:rPr lang="en-US" sz="3452">
                <a:solidFill>
                  <a:srgbClr val="475057"/>
                </a:solidFill>
                <a:latin typeface="Warmth"/>
                <a:ea typeface="Warmth"/>
                <a:cs typeface="Warmth"/>
                <a:sym typeface="Warmth"/>
              </a:rPr>
              <a:t>Fragment</a:t>
            </a:r>
            <a:r>
              <a:rPr lang="he-IL" sz="3452">
                <a:solidFill>
                  <a:srgbClr val="475057"/>
                </a:solidFill>
                <a:latin typeface="Warmth"/>
                <a:ea typeface="Warmth"/>
                <a:cs typeface="Warmth"/>
                <a:sym typeface="Warmth"/>
                <a:rtl val="true"/>
              </a:rPr>
              <a:t> ‘נרשם’ ל-</a:t>
            </a:r>
            <a:r>
              <a:rPr lang="en-US" sz="3452">
                <a:solidFill>
                  <a:srgbClr val="475057"/>
                </a:solidFill>
                <a:latin typeface="Warmth"/>
                <a:ea typeface="Warmth"/>
                <a:cs typeface="Warmth"/>
                <a:sym typeface="Warmth"/>
              </a:rPr>
              <a:t>LiveData</a:t>
            </a:r>
            <a:r>
              <a:rPr lang="he-IL" sz="3452">
                <a:solidFill>
                  <a:srgbClr val="475057"/>
                </a:solidFill>
                <a:latin typeface="Warmth"/>
                <a:ea typeface="Warmth"/>
                <a:cs typeface="Warmth"/>
                <a:sym typeface="Warmth"/>
                <a:rtl val="true"/>
              </a:rPr>
              <a:t> של ה-</a:t>
            </a:r>
            <a:r>
              <a:rPr lang="en-US" sz="3452">
                <a:solidFill>
                  <a:srgbClr val="475057"/>
                </a:solidFill>
                <a:latin typeface="Warmth"/>
                <a:ea typeface="Warmth"/>
                <a:cs typeface="Warmth"/>
                <a:sym typeface="Warmth"/>
              </a:rPr>
              <a:t>ViewModel</a:t>
            </a:r>
            <a:r>
              <a:rPr lang="he-IL" sz="3452">
                <a:solidFill>
                  <a:srgbClr val="475057"/>
                </a:solidFill>
                <a:latin typeface="Warmth"/>
                <a:ea typeface="Warmth"/>
                <a:cs typeface="Warmth"/>
                <a:sym typeface="Warmth"/>
                <a:rtl val="true"/>
              </a:rPr>
              <a:t> ומציג את הנתונים</a:t>
            </a:r>
          </a:p>
          <a:p>
            <a:pPr algn="r" rtl="true" marL="0" indent="0" lvl="0">
              <a:lnSpc>
                <a:spcPts val="4833"/>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7481350" y="1748769"/>
            <a:ext cx="10137665" cy="2528888"/>
          </a:xfrm>
          <a:prstGeom prst="rect">
            <a:avLst/>
          </a:prstGeom>
        </p:spPr>
        <p:txBody>
          <a:bodyPr anchor="t" rtlCol="false" tIns="0" lIns="0" bIns="0" rIns="0">
            <a:spAutoFit/>
          </a:bodyPr>
          <a:lstStyle/>
          <a:p>
            <a:pPr algn="ctr" rtl="true">
              <a:lnSpc>
                <a:spcPts val="7125"/>
              </a:lnSpc>
            </a:pPr>
            <a:r>
              <a:rPr lang="he-IL" sz="7500">
                <a:solidFill>
                  <a:srgbClr val="597793"/>
                </a:solidFill>
                <a:latin typeface="Warmth"/>
                <a:ea typeface="Warmth"/>
                <a:cs typeface="Warmth"/>
                <a:sym typeface="Warmth"/>
                <a:rtl val="true"/>
              </a:rPr>
              <a:t>סרטוני הדגמה:</a:t>
            </a:r>
          </a:p>
          <a:p>
            <a:pPr algn="ctr" rtl="true">
              <a:lnSpc>
                <a:spcPts val="6270"/>
              </a:lnSpc>
            </a:pPr>
            <a:r>
              <a:rPr lang="he-IL" sz="6600">
                <a:solidFill>
                  <a:srgbClr val="597793"/>
                </a:solidFill>
                <a:latin typeface="Warmth"/>
                <a:ea typeface="Warmth"/>
                <a:cs typeface="Warmth"/>
                <a:sym typeface="Warmth"/>
                <a:rtl val="true"/>
              </a:rPr>
              <a:t>פרסום פוסט-שירות</a:t>
            </a:r>
          </a:p>
          <a:p>
            <a:pPr algn="ctr" marL="0" indent="0" lvl="0">
              <a:lnSpc>
                <a:spcPts val="6270"/>
              </a:lnSpc>
              <a:spcBef>
                <a:spcPct val="0"/>
              </a:spcBef>
            </a:pPr>
            <a:r>
              <a:rPr lang="he-IL" sz="6600">
                <a:solidFill>
                  <a:srgbClr val="597793"/>
                </a:solidFill>
                <a:latin typeface="Warmth"/>
                <a:ea typeface="Warmth"/>
                <a:cs typeface="Warmth"/>
                <a:sym typeface="Warmth"/>
                <a:rtl val="true"/>
              </a:rPr>
              <a:t>אישור פוסט ע”י מנהל</a:t>
            </a:r>
            <a:r>
              <a:rPr lang="en-US" sz="6600">
                <a:solidFill>
                  <a:srgbClr val="597793"/>
                </a:solidFill>
                <a:latin typeface="Warmth"/>
                <a:ea typeface="Warmth"/>
                <a:cs typeface="Warmth"/>
                <a:sym typeface="Warmth"/>
              </a:rPr>
              <a:t>+</a:t>
            </a:r>
          </a:p>
        </p:txBody>
      </p:sp>
      <p:grpSp>
        <p:nvGrpSpPr>
          <p:cNvPr name="Group 19" id="19"/>
          <p:cNvGrpSpPr/>
          <p:nvPr/>
        </p:nvGrpSpPr>
        <p:grpSpPr>
          <a:xfrm rot="0">
            <a:off x="3058621" y="509927"/>
            <a:ext cx="4318503" cy="916663"/>
            <a:chOff x="0" y="0"/>
            <a:chExt cx="1137384" cy="241426"/>
          </a:xfrm>
        </p:grpSpPr>
        <p:sp>
          <p:nvSpPr>
            <p:cNvPr name="Freeform 20" id="20"/>
            <p:cNvSpPr/>
            <p:nvPr/>
          </p:nvSpPr>
          <p:spPr>
            <a:xfrm flipH="false" flipV="false" rot="0">
              <a:off x="0" y="0"/>
              <a:ext cx="1137383" cy="241426"/>
            </a:xfrm>
            <a:custGeom>
              <a:avLst/>
              <a:gdLst/>
              <a:ahLst/>
              <a:cxnLst/>
              <a:rect r="r" b="b" t="t" l="l"/>
              <a:pathLst>
                <a:path h="241426" w="1137383">
                  <a:moveTo>
                    <a:pt x="91429" y="0"/>
                  </a:moveTo>
                  <a:lnTo>
                    <a:pt x="1045954" y="0"/>
                  </a:lnTo>
                  <a:cubicBezTo>
                    <a:pt x="1070203" y="0"/>
                    <a:pt x="1093458" y="9633"/>
                    <a:pt x="1110604" y="26779"/>
                  </a:cubicBezTo>
                  <a:cubicBezTo>
                    <a:pt x="1127751" y="43925"/>
                    <a:pt x="1137383" y="67181"/>
                    <a:pt x="1137383" y="91429"/>
                  </a:cubicBezTo>
                  <a:lnTo>
                    <a:pt x="1137383" y="149996"/>
                  </a:lnTo>
                  <a:cubicBezTo>
                    <a:pt x="1137383" y="200491"/>
                    <a:pt x="1096449" y="241426"/>
                    <a:pt x="1045954" y="241426"/>
                  </a:cubicBezTo>
                  <a:lnTo>
                    <a:pt x="91429" y="241426"/>
                  </a:lnTo>
                  <a:cubicBezTo>
                    <a:pt x="40934" y="241426"/>
                    <a:pt x="0" y="200491"/>
                    <a:pt x="0" y="149996"/>
                  </a:cubicBezTo>
                  <a:lnTo>
                    <a:pt x="0" y="91429"/>
                  </a:lnTo>
                  <a:cubicBezTo>
                    <a:pt x="0" y="67181"/>
                    <a:pt x="9633" y="43925"/>
                    <a:pt x="26779" y="26779"/>
                  </a:cubicBezTo>
                  <a:cubicBezTo>
                    <a:pt x="43925" y="9633"/>
                    <a:pt x="67181" y="0"/>
                    <a:pt x="91429" y="0"/>
                  </a:cubicBezTo>
                  <a:close/>
                </a:path>
              </a:pathLst>
            </a:custGeom>
            <a:solidFill>
              <a:srgbClr val="252525"/>
            </a:solidFill>
          </p:spPr>
        </p:sp>
        <p:sp>
          <p:nvSpPr>
            <p:cNvPr name="TextBox 21" id="21"/>
            <p:cNvSpPr txBox="true"/>
            <p:nvPr/>
          </p:nvSpPr>
          <p:spPr>
            <a:xfrm>
              <a:off x="0" y="-38100"/>
              <a:ext cx="1137384" cy="279526"/>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507353" y="306669"/>
            <a:ext cx="7378553" cy="9821702"/>
          </a:xfrm>
          <a:custGeom>
            <a:avLst/>
            <a:gdLst/>
            <a:ahLst/>
            <a:cxnLst/>
            <a:rect r="r" b="b" t="t" l="l"/>
            <a:pathLst>
              <a:path h="9821702" w="7378553">
                <a:moveTo>
                  <a:pt x="0" y="0"/>
                </a:moveTo>
                <a:lnTo>
                  <a:pt x="7378553" y="0"/>
                </a:lnTo>
                <a:lnTo>
                  <a:pt x="7378553" y="9821702"/>
                </a:lnTo>
                <a:lnTo>
                  <a:pt x="0" y="9821702"/>
                </a:lnTo>
                <a:lnTo>
                  <a:pt x="0" y="0"/>
                </a:lnTo>
                <a:close/>
              </a:path>
            </a:pathLst>
          </a:custGeom>
          <a:blipFill>
            <a:blip r:embed="rId18"/>
            <a:stretch>
              <a:fillRect l="0" t="0" r="0" b="0"/>
            </a:stretch>
          </a:blipFill>
        </p:spPr>
      </p:sp>
      <p:grpSp>
        <p:nvGrpSpPr>
          <p:cNvPr name="Group 23" id="23"/>
          <p:cNvGrpSpPr/>
          <p:nvPr/>
        </p:nvGrpSpPr>
        <p:grpSpPr>
          <a:xfrm rot="0">
            <a:off x="3058621" y="8927278"/>
            <a:ext cx="4318503" cy="916663"/>
            <a:chOff x="0" y="0"/>
            <a:chExt cx="1137384" cy="241426"/>
          </a:xfrm>
        </p:grpSpPr>
        <p:sp>
          <p:nvSpPr>
            <p:cNvPr name="Freeform 24" id="24"/>
            <p:cNvSpPr/>
            <p:nvPr/>
          </p:nvSpPr>
          <p:spPr>
            <a:xfrm flipH="false" flipV="false" rot="0">
              <a:off x="0" y="0"/>
              <a:ext cx="1137383" cy="241426"/>
            </a:xfrm>
            <a:custGeom>
              <a:avLst/>
              <a:gdLst/>
              <a:ahLst/>
              <a:cxnLst/>
              <a:rect r="r" b="b" t="t" l="l"/>
              <a:pathLst>
                <a:path h="241426" w="1137383">
                  <a:moveTo>
                    <a:pt x="91429" y="0"/>
                  </a:moveTo>
                  <a:lnTo>
                    <a:pt x="1045954" y="0"/>
                  </a:lnTo>
                  <a:cubicBezTo>
                    <a:pt x="1070203" y="0"/>
                    <a:pt x="1093458" y="9633"/>
                    <a:pt x="1110604" y="26779"/>
                  </a:cubicBezTo>
                  <a:cubicBezTo>
                    <a:pt x="1127751" y="43925"/>
                    <a:pt x="1137383" y="67181"/>
                    <a:pt x="1137383" y="91429"/>
                  </a:cubicBezTo>
                  <a:lnTo>
                    <a:pt x="1137383" y="149996"/>
                  </a:lnTo>
                  <a:cubicBezTo>
                    <a:pt x="1137383" y="200491"/>
                    <a:pt x="1096449" y="241426"/>
                    <a:pt x="1045954" y="241426"/>
                  </a:cubicBezTo>
                  <a:lnTo>
                    <a:pt x="91429" y="241426"/>
                  </a:lnTo>
                  <a:cubicBezTo>
                    <a:pt x="40934" y="241426"/>
                    <a:pt x="0" y="200491"/>
                    <a:pt x="0" y="149996"/>
                  </a:cubicBezTo>
                  <a:lnTo>
                    <a:pt x="0" y="91429"/>
                  </a:lnTo>
                  <a:cubicBezTo>
                    <a:pt x="0" y="67181"/>
                    <a:pt x="9633" y="43925"/>
                    <a:pt x="26779" y="26779"/>
                  </a:cubicBezTo>
                  <a:cubicBezTo>
                    <a:pt x="43925" y="9633"/>
                    <a:pt x="67181" y="0"/>
                    <a:pt x="91429" y="0"/>
                  </a:cubicBezTo>
                  <a:close/>
                </a:path>
              </a:pathLst>
            </a:custGeom>
            <a:solidFill>
              <a:srgbClr val="121212"/>
            </a:solidFill>
          </p:spPr>
        </p:sp>
        <p:sp>
          <p:nvSpPr>
            <p:cNvPr name="TextBox 25" id="25"/>
            <p:cNvSpPr txBox="true"/>
            <p:nvPr/>
          </p:nvSpPr>
          <p:spPr>
            <a:xfrm>
              <a:off x="0" y="-38100"/>
              <a:ext cx="1137384" cy="279526"/>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058621" y="5091839"/>
            <a:ext cx="4318503" cy="4734312"/>
            <a:chOff x="0" y="0"/>
            <a:chExt cx="1137384" cy="1246897"/>
          </a:xfrm>
        </p:grpSpPr>
        <p:sp>
          <p:nvSpPr>
            <p:cNvPr name="Freeform 27" id="27"/>
            <p:cNvSpPr/>
            <p:nvPr/>
          </p:nvSpPr>
          <p:spPr>
            <a:xfrm flipH="false" flipV="false" rot="0">
              <a:off x="0" y="0"/>
              <a:ext cx="1137383" cy="1246897"/>
            </a:xfrm>
            <a:custGeom>
              <a:avLst/>
              <a:gdLst/>
              <a:ahLst/>
              <a:cxnLst/>
              <a:rect r="r" b="b" t="t" l="l"/>
              <a:pathLst>
                <a:path h="1246897" w="1137383">
                  <a:moveTo>
                    <a:pt x="89637" y="0"/>
                  </a:moveTo>
                  <a:lnTo>
                    <a:pt x="1047747" y="0"/>
                  </a:lnTo>
                  <a:cubicBezTo>
                    <a:pt x="1071520" y="0"/>
                    <a:pt x="1094319" y="9444"/>
                    <a:pt x="1111130" y="26254"/>
                  </a:cubicBezTo>
                  <a:cubicBezTo>
                    <a:pt x="1127940" y="43064"/>
                    <a:pt x="1137383" y="65864"/>
                    <a:pt x="1137383" y="89637"/>
                  </a:cubicBezTo>
                  <a:lnTo>
                    <a:pt x="1137383" y="1157260"/>
                  </a:lnTo>
                  <a:cubicBezTo>
                    <a:pt x="1137383" y="1181033"/>
                    <a:pt x="1127940" y="1203833"/>
                    <a:pt x="1111130" y="1220643"/>
                  </a:cubicBezTo>
                  <a:cubicBezTo>
                    <a:pt x="1094319" y="1237453"/>
                    <a:pt x="1071520" y="1246897"/>
                    <a:pt x="1047747" y="1246897"/>
                  </a:cubicBezTo>
                  <a:lnTo>
                    <a:pt x="89637" y="1246897"/>
                  </a:lnTo>
                  <a:cubicBezTo>
                    <a:pt x="65864" y="1246897"/>
                    <a:pt x="43064" y="1237453"/>
                    <a:pt x="26254" y="1220643"/>
                  </a:cubicBezTo>
                  <a:cubicBezTo>
                    <a:pt x="9444" y="1203833"/>
                    <a:pt x="0" y="1181033"/>
                    <a:pt x="0" y="1157260"/>
                  </a:cubicBezTo>
                  <a:lnTo>
                    <a:pt x="0" y="89637"/>
                  </a:lnTo>
                  <a:cubicBezTo>
                    <a:pt x="0" y="65864"/>
                    <a:pt x="9444" y="43064"/>
                    <a:pt x="26254" y="26254"/>
                  </a:cubicBezTo>
                  <a:cubicBezTo>
                    <a:pt x="43064" y="9444"/>
                    <a:pt x="65864" y="0"/>
                    <a:pt x="89637" y="0"/>
                  </a:cubicBezTo>
                  <a:close/>
                </a:path>
              </a:pathLst>
            </a:custGeom>
            <a:solidFill>
              <a:srgbClr val="000000">
                <a:alpha val="0"/>
              </a:srgbClr>
            </a:solidFill>
            <a:ln w="190500" cap="rnd">
              <a:solidFill>
                <a:srgbClr val="121212"/>
              </a:solidFill>
              <a:prstDash val="solid"/>
              <a:round/>
            </a:ln>
          </p:spPr>
        </p:sp>
        <p:sp>
          <p:nvSpPr>
            <p:cNvPr name="TextBox 28" id="28"/>
            <p:cNvSpPr txBox="true"/>
            <p:nvPr/>
          </p:nvSpPr>
          <p:spPr>
            <a:xfrm>
              <a:off x="0" y="-38100"/>
              <a:ext cx="1137384" cy="1284997"/>
            </a:xfrm>
            <a:prstGeom prst="rect">
              <a:avLst/>
            </a:prstGeom>
          </p:spPr>
          <p:txBody>
            <a:bodyPr anchor="ctr" rtlCol="false" tIns="50800" lIns="50800" bIns="50800" rIns="50800"/>
            <a:lstStyle/>
            <a:p>
              <a:pPr algn="ctr">
                <a:lnSpc>
                  <a:spcPts val="2659"/>
                </a:lnSpc>
              </a:pPr>
            </a:p>
          </p:txBody>
        </p:sp>
      </p:grpSp>
      <p:pic>
        <p:nvPicPr>
          <p:cNvPr name="Picture 29" id="29">
            <a:hlinkClick action="ppaction://media"/>
          </p:cNvPr>
          <p:cNvPicPr>
            <a:picLocks noChangeAspect="true"/>
          </p:cNvPicPr>
          <p:nvPr>
            <a:videoFile r:link="rId20"/>
            <p:extLst>
              <p:ext uri="{DAA4B4D4-6D71-4841-9C94-3DE7FCFB9230}">
                <p14:media xmlns:p14="http://schemas.microsoft.com/office/powerpoint/2010/main" r:embed="rId21"/>
              </p:ext>
            </p:extLst>
          </p:nvPr>
        </p:nvPicPr>
        <p:blipFill>
          <a:blip r:embed="rId19"/>
          <a:srcRect l="0" t="0" r="0" b="0"/>
          <a:stretch>
            <a:fillRect/>
          </a:stretch>
        </p:blipFill>
        <p:spPr>
          <a:xfrm flipH="false" flipV="false" rot="0">
            <a:off x="3143729" y="762100"/>
            <a:ext cx="4105801" cy="8895902"/>
          </a:xfrm>
          <a:prstGeom prst="rect">
            <a:avLst/>
          </a:prstGeom>
        </p:spPr>
      </p:pic>
      <p:grpSp>
        <p:nvGrpSpPr>
          <p:cNvPr name="Group 30" id="30"/>
          <p:cNvGrpSpPr/>
          <p:nvPr/>
        </p:nvGrpSpPr>
        <p:grpSpPr>
          <a:xfrm rot="0">
            <a:off x="2936674" y="532890"/>
            <a:ext cx="4496845" cy="9354323"/>
            <a:chOff x="0" y="0"/>
            <a:chExt cx="1184354" cy="2463690"/>
          </a:xfrm>
        </p:grpSpPr>
        <p:sp>
          <p:nvSpPr>
            <p:cNvPr name="Freeform 31" id="31"/>
            <p:cNvSpPr/>
            <p:nvPr/>
          </p:nvSpPr>
          <p:spPr>
            <a:xfrm flipH="false" flipV="false" rot="0">
              <a:off x="0" y="0"/>
              <a:ext cx="1184354" cy="2463690"/>
            </a:xfrm>
            <a:custGeom>
              <a:avLst/>
              <a:gdLst/>
              <a:ahLst/>
              <a:cxnLst/>
              <a:rect r="r" b="b" t="t" l="l"/>
              <a:pathLst>
                <a:path h="2463690" w="1184354">
                  <a:moveTo>
                    <a:pt x="86082" y="0"/>
                  </a:moveTo>
                  <a:lnTo>
                    <a:pt x="1098272" y="0"/>
                  </a:lnTo>
                  <a:cubicBezTo>
                    <a:pt x="1121103" y="0"/>
                    <a:pt x="1142998" y="9069"/>
                    <a:pt x="1159141" y="25213"/>
                  </a:cubicBezTo>
                  <a:cubicBezTo>
                    <a:pt x="1175285" y="41356"/>
                    <a:pt x="1184354" y="63251"/>
                    <a:pt x="1184354" y="86082"/>
                  </a:cubicBezTo>
                  <a:lnTo>
                    <a:pt x="1184354" y="2377608"/>
                  </a:lnTo>
                  <a:cubicBezTo>
                    <a:pt x="1184354" y="2400439"/>
                    <a:pt x="1175285" y="2422334"/>
                    <a:pt x="1159141" y="2438477"/>
                  </a:cubicBezTo>
                  <a:cubicBezTo>
                    <a:pt x="1142998" y="2454621"/>
                    <a:pt x="1121103" y="2463690"/>
                    <a:pt x="1098272" y="2463690"/>
                  </a:cubicBezTo>
                  <a:lnTo>
                    <a:pt x="86082" y="2463690"/>
                  </a:lnTo>
                  <a:cubicBezTo>
                    <a:pt x="38540" y="2463690"/>
                    <a:pt x="0" y="2425150"/>
                    <a:pt x="0" y="2377608"/>
                  </a:cubicBezTo>
                  <a:lnTo>
                    <a:pt x="0" y="86082"/>
                  </a:lnTo>
                  <a:cubicBezTo>
                    <a:pt x="0" y="63251"/>
                    <a:pt x="9069" y="41356"/>
                    <a:pt x="25213" y="25213"/>
                  </a:cubicBezTo>
                  <a:cubicBezTo>
                    <a:pt x="41356" y="9069"/>
                    <a:pt x="63251" y="0"/>
                    <a:pt x="86082" y="0"/>
                  </a:cubicBezTo>
                  <a:close/>
                </a:path>
              </a:pathLst>
            </a:custGeom>
            <a:solidFill>
              <a:srgbClr val="000000">
                <a:alpha val="0"/>
              </a:srgbClr>
            </a:solidFill>
            <a:ln w="200025" cap="rnd">
              <a:solidFill>
                <a:srgbClr val="252525"/>
              </a:solidFill>
              <a:prstDash val="solid"/>
              <a:round/>
            </a:ln>
          </p:spPr>
        </p:sp>
        <p:sp>
          <p:nvSpPr>
            <p:cNvPr name="TextBox 32" id="32"/>
            <p:cNvSpPr txBox="true"/>
            <p:nvPr/>
          </p:nvSpPr>
          <p:spPr>
            <a:xfrm>
              <a:off x="0" y="-38100"/>
              <a:ext cx="1184354" cy="250179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7481350" y="4572932"/>
            <a:ext cx="10137665" cy="984250"/>
          </a:xfrm>
          <a:prstGeom prst="rect">
            <a:avLst/>
          </a:prstGeom>
        </p:spPr>
        <p:txBody>
          <a:bodyPr anchor="t" rtlCol="false" tIns="0" lIns="0" bIns="0" rIns="0">
            <a:spAutoFit/>
          </a:bodyPr>
          <a:lstStyle/>
          <a:p>
            <a:pPr algn="ctr" rtl="true">
              <a:lnSpc>
                <a:spcPts val="3799"/>
              </a:lnSpc>
            </a:pPr>
          </a:p>
          <a:p>
            <a:pPr algn="ctr" rtl="true" marL="0" indent="0" lvl="0">
              <a:lnSpc>
                <a:spcPts val="3799"/>
              </a:lnSpc>
              <a:spcBef>
                <a:spcPct val="0"/>
              </a:spcBef>
            </a:pPr>
            <a:r>
              <a:rPr lang="he-IL" sz="3999" u="sng">
                <a:solidFill>
                  <a:srgbClr val="597793"/>
                </a:solidFill>
                <a:latin typeface="Warmth"/>
                <a:ea typeface="Warmth"/>
                <a:cs typeface="Warmth"/>
                <a:sym typeface="Warmth"/>
                <a:hlinkClick r:id="rId22" tooltip="https://drive.google.com/file/d/1RSCyOLLMYmMI4sjpWFaefVgz7ttj6pxb/view?usp=sharing"/>
                <a:rtl val="true"/>
              </a:rPr>
              <a:t>קישור לסרטון בדרייב</a:t>
            </a:r>
          </a:p>
        </p:txBody>
      </p:sp>
    </p:spTree>
  </p:cSld>
  <p:clrMapOvr>
    <a:masterClrMapping/>
  </p:clrMapOvr>
  <p:timing>
    <p:tnLst>
      <p:par>
        <p:cTn dur="indefinite" restart="never" nodeType="tmRoot">
          <p:childTnLst>
            <p:video>
              <p:cMediaNode vol="100000">
                <p:cTn fill="hold" display="false">
                  <p:stCondLst>
                    <p:cond delay="indefinite"/>
                  </p:stCondLst>
                </p:cTn>
                <p:tgtEl>
                  <p:spTgt spid="29"/>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grpSp>
        <p:nvGrpSpPr>
          <p:cNvPr name="Group 18" id="18"/>
          <p:cNvGrpSpPr/>
          <p:nvPr/>
        </p:nvGrpSpPr>
        <p:grpSpPr>
          <a:xfrm rot="0">
            <a:off x="3057199" y="4233081"/>
            <a:ext cx="5763781" cy="889645"/>
            <a:chOff x="0" y="0"/>
            <a:chExt cx="1518033" cy="234310"/>
          </a:xfrm>
        </p:grpSpPr>
        <p:sp>
          <p:nvSpPr>
            <p:cNvPr name="Freeform 19" id="19"/>
            <p:cNvSpPr/>
            <p:nvPr/>
          </p:nvSpPr>
          <p:spPr>
            <a:xfrm flipH="false" flipV="false" rot="0">
              <a:off x="0" y="0"/>
              <a:ext cx="1518033" cy="234310"/>
            </a:xfrm>
            <a:custGeom>
              <a:avLst/>
              <a:gdLst/>
              <a:ahLst/>
              <a:cxnLst/>
              <a:rect r="r" b="b" t="t" l="l"/>
              <a:pathLst>
                <a:path h="234310" w="1518033">
                  <a:moveTo>
                    <a:pt x="68503" y="0"/>
                  </a:moveTo>
                  <a:lnTo>
                    <a:pt x="1449529" y="0"/>
                  </a:lnTo>
                  <a:cubicBezTo>
                    <a:pt x="1467698" y="0"/>
                    <a:pt x="1485122" y="7217"/>
                    <a:pt x="1497969" y="20064"/>
                  </a:cubicBezTo>
                  <a:cubicBezTo>
                    <a:pt x="1510815" y="32911"/>
                    <a:pt x="1518033" y="50335"/>
                    <a:pt x="1518033" y="68503"/>
                  </a:cubicBezTo>
                  <a:lnTo>
                    <a:pt x="1518033" y="165806"/>
                  </a:lnTo>
                  <a:cubicBezTo>
                    <a:pt x="1518033" y="203640"/>
                    <a:pt x="1487363" y="234310"/>
                    <a:pt x="1449529" y="234310"/>
                  </a:cubicBezTo>
                  <a:lnTo>
                    <a:pt x="68503" y="234310"/>
                  </a:lnTo>
                  <a:cubicBezTo>
                    <a:pt x="30670" y="234310"/>
                    <a:pt x="0" y="203640"/>
                    <a:pt x="0" y="165806"/>
                  </a:cubicBezTo>
                  <a:lnTo>
                    <a:pt x="0" y="68503"/>
                  </a:lnTo>
                  <a:cubicBezTo>
                    <a:pt x="0" y="30670"/>
                    <a:pt x="30670" y="0"/>
                    <a:pt x="68503" y="0"/>
                  </a:cubicBezTo>
                  <a:close/>
                </a:path>
              </a:pathLst>
            </a:custGeom>
            <a:solidFill>
              <a:srgbClr val="A1B6CB"/>
            </a:solidFill>
            <a:ln cap="rnd">
              <a:noFill/>
              <a:prstDash val="solid"/>
              <a:round/>
            </a:ln>
          </p:spPr>
        </p:sp>
        <p:sp>
          <p:nvSpPr>
            <p:cNvPr name="TextBox 20" id="20"/>
            <p:cNvSpPr txBox="true"/>
            <p:nvPr/>
          </p:nvSpPr>
          <p:spPr>
            <a:xfrm>
              <a:off x="0" y="-47625"/>
              <a:ext cx="1518033" cy="28193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1" id="21"/>
          <p:cNvGrpSpPr/>
          <p:nvPr/>
        </p:nvGrpSpPr>
        <p:grpSpPr>
          <a:xfrm rot="0">
            <a:off x="3013136" y="4164997"/>
            <a:ext cx="5763781" cy="889645"/>
            <a:chOff x="0" y="0"/>
            <a:chExt cx="1518033" cy="234310"/>
          </a:xfrm>
        </p:grpSpPr>
        <p:sp>
          <p:nvSpPr>
            <p:cNvPr name="Freeform 22" id="22"/>
            <p:cNvSpPr/>
            <p:nvPr/>
          </p:nvSpPr>
          <p:spPr>
            <a:xfrm flipH="false" flipV="false" rot="0">
              <a:off x="0" y="0"/>
              <a:ext cx="1518033" cy="234310"/>
            </a:xfrm>
            <a:custGeom>
              <a:avLst/>
              <a:gdLst/>
              <a:ahLst/>
              <a:cxnLst/>
              <a:rect r="r" b="b" t="t" l="l"/>
              <a:pathLst>
                <a:path h="234310" w="1518033">
                  <a:moveTo>
                    <a:pt x="68503" y="0"/>
                  </a:moveTo>
                  <a:lnTo>
                    <a:pt x="1449529" y="0"/>
                  </a:lnTo>
                  <a:cubicBezTo>
                    <a:pt x="1467698" y="0"/>
                    <a:pt x="1485122" y="7217"/>
                    <a:pt x="1497969" y="20064"/>
                  </a:cubicBezTo>
                  <a:cubicBezTo>
                    <a:pt x="1510815" y="32911"/>
                    <a:pt x="1518033" y="50335"/>
                    <a:pt x="1518033" y="68503"/>
                  </a:cubicBezTo>
                  <a:lnTo>
                    <a:pt x="1518033" y="165806"/>
                  </a:lnTo>
                  <a:cubicBezTo>
                    <a:pt x="1518033" y="203640"/>
                    <a:pt x="1487363" y="234310"/>
                    <a:pt x="1449529" y="234310"/>
                  </a:cubicBezTo>
                  <a:lnTo>
                    <a:pt x="68503" y="234310"/>
                  </a:lnTo>
                  <a:cubicBezTo>
                    <a:pt x="30670" y="234310"/>
                    <a:pt x="0" y="203640"/>
                    <a:pt x="0" y="165806"/>
                  </a:cubicBezTo>
                  <a:lnTo>
                    <a:pt x="0" y="68503"/>
                  </a:lnTo>
                  <a:cubicBezTo>
                    <a:pt x="0" y="30670"/>
                    <a:pt x="30670" y="0"/>
                    <a:pt x="68503" y="0"/>
                  </a:cubicBezTo>
                  <a:close/>
                </a:path>
              </a:pathLst>
            </a:custGeom>
            <a:solidFill>
              <a:srgbClr val="E7EDF3"/>
            </a:solidFill>
            <a:ln cap="rnd">
              <a:noFill/>
              <a:prstDash val="solid"/>
              <a:round/>
            </a:ln>
          </p:spPr>
        </p:sp>
        <p:sp>
          <p:nvSpPr>
            <p:cNvPr name="TextBox 23" id="23"/>
            <p:cNvSpPr txBox="true"/>
            <p:nvPr/>
          </p:nvSpPr>
          <p:spPr>
            <a:xfrm>
              <a:off x="0" y="-47625"/>
              <a:ext cx="1518033" cy="28193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4" id="24"/>
          <p:cNvGrpSpPr/>
          <p:nvPr/>
        </p:nvGrpSpPr>
        <p:grpSpPr>
          <a:xfrm rot="0">
            <a:off x="3057199" y="5704666"/>
            <a:ext cx="5763781" cy="889645"/>
            <a:chOff x="0" y="0"/>
            <a:chExt cx="1518033" cy="234310"/>
          </a:xfrm>
        </p:grpSpPr>
        <p:sp>
          <p:nvSpPr>
            <p:cNvPr name="Freeform 25" id="25"/>
            <p:cNvSpPr/>
            <p:nvPr/>
          </p:nvSpPr>
          <p:spPr>
            <a:xfrm flipH="false" flipV="false" rot="0">
              <a:off x="0" y="0"/>
              <a:ext cx="1518033" cy="234310"/>
            </a:xfrm>
            <a:custGeom>
              <a:avLst/>
              <a:gdLst/>
              <a:ahLst/>
              <a:cxnLst/>
              <a:rect r="r" b="b" t="t" l="l"/>
              <a:pathLst>
                <a:path h="234310" w="1518033">
                  <a:moveTo>
                    <a:pt x="68503" y="0"/>
                  </a:moveTo>
                  <a:lnTo>
                    <a:pt x="1449529" y="0"/>
                  </a:lnTo>
                  <a:cubicBezTo>
                    <a:pt x="1467698" y="0"/>
                    <a:pt x="1485122" y="7217"/>
                    <a:pt x="1497969" y="20064"/>
                  </a:cubicBezTo>
                  <a:cubicBezTo>
                    <a:pt x="1510815" y="32911"/>
                    <a:pt x="1518033" y="50335"/>
                    <a:pt x="1518033" y="68503"/>
                  </a:cubicBezTo>
                  <a:lnTo>
                    <a:pt x="1518033" y="165806"/>
                  </a:lnTo>
                  <a:cubicBezTo>
                    <a:pt x="1518033" y="203640"/>
                    <a:pt x="1487363" y="234310"/>
                    <a:pt x="1449529" y="234310"/>
                  </a:cubicBezTo>
                  <a:lnTo>
                    <a:pt x="68503" y="234310"/>
                  </a:lnTo>
                  <a:cubicBezTo>
                    <a:pt x="30670" y="234310"/>
                    <a:pt x="0" y="203640"/>
                    <a:pt x="0" y="165806"/>
                  </a:cubicBezTo>
                  <a:lnTo>
                    <a:pt x="0" y="68503"/>
                  </a:lnTo>
                  <a:cubicBezTo>
                    <a:pt x="0" y="30670"/>
                    <a:pt x="30670" y="0"/>
                    <a:pt x="68503" y="0"/>
                  </a:cubicBezTo>
                  <a:close/>
                </a:path>
              </a:pathLst>
            </a:custGeom>
            <a:solidFill>
              <a:srgbClr val="A1B6CB"/>
            </a:solidFill>
            <a:ln cap="rnd">
              <a:noFill/>
              <a:prstDash val="solid"/>
              <a:round/>
            </a:ln>
          </p:spPr>
        </p:sp>
        <p:sp>
          <p:nvSpPr>
            <p:cNvPr name="TextBox 26" id="26"/>
            <p:cNvSpPr txBox="true"/>
            <p:nvPr/>
          </p:nvSpPr>
          <p:spPr>
            <a:xfrm>
              <a:off x="0" y="-47625"/>
              <a:ext cx="1518033" cy="28193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7" id="27"/>
          <p:cNvGrpSpPr/>
          <p:nvPr/>
        </p:nvGrpSpPr>
        <p:grpSpPr>
          <a:xfrm rot="0">
            <a:off x="3013136" y="5636582"/>
            <a:ext cx="5763781" cy="889645"/>
            <a:chOff x="0" y="0"/>
            <a:chExt cx="1518033" cy="234310"/>
          </a:xfrm>
        </p:grpSpPr>
        <p:sp>
          <p:nvSpPr>
            <p:cNvPr name="Freeform 28" id="28"/>
            <p:cNvSpPr/>
            <p:nvPr/>
          </p:nvSpPr>
          <p:spPr>
            <a:xfrm flipH="false" flipV="false" rot="0">
              <a:off x="0" y="0"/>
              <a:ext cx="1518033" cy="234310"/>
            </a:xfrm>
            <a:custGeom>
              <a:avLst/>
              <a:gdLst/>
              <a:ahLst/>
              <a:cxnLst/>
              <a:rect r="r" b="b" t="t" l="l"/>
              <a:pathLst>
                <a:path h="234310" w="1518033">
                  <a:moveTo>
                    <a:pt x="68503" y="0"/>
                  </a:moveTo>
                  <a:lnTo>
                    <a:pt x="1449529" y="0"/>
                  </a:lnTo>
                  <a:cubicBezTo>
                    <a:pt x="1467698" y="0"/>
                    <a:pt x="1485122" y="7217"/>
                    <a:pt x="1497969" y="20064"/>
                  </a:cubicBezTo>
                  <a:cubicBezTo>
                    <a:pt x="1510815" y="32911"/>
                    <a:pt x="1518033" y="50335"/>
                    <a:pt x="1518033" y="68503"/>
                  </a:cubicBezTo>
                  <a:lnTo>
                    <a:pt x="1518033" y="165806"/>
                  </a:lnTo>
                  <a:cubicBezTo>
                    <a:pt x="1518033" y="203640"/>
                    <a:pt x="1487363" y="234310"/>
                    <a:pt x="1449529" y="234310"/>
                  </a:cubicBezTo>
                  <a:lnTo>
                    <a:pt x="68503" y="234310"/>
                  </a:lnTo>
                  <a:cubicBezTo>
                    <a:pt x="30670" y="234310"/>
                    <a:pt x="0" y="203640"/>
                    <a:pt x="0" y="165806"/>
                  </a:cubicBezTo>
                  <a:lnTo>
                    <a:pt x="0" y="68503"/>
                  </a:lnTo>
                  <a:cubicBezTo>
                    <a:pt x="0" y="30670"/>
                    <a:pt x="30670" y="0"/>
                    <a:pt x="68503" y="0"/>
                  </a:cubicBezTo>
                  <a:close/>
                </a:path>
              </a:pathLst>
            </a:custGeom>
            <a:solidFill>
              <a:srgbClr val="E7EDF3"/>
            </a:solidFill>
            <a:ln cap="rnd">
              <a:noFill/>
              <a:prstDash val="solid"/>
              <a:round/>
            </a:ln>
          </p:spPr>
        </p:sp>
        <p:sp>
          <p:nvSpPr>
            <p:cNvPr name="TextBox 29" id="29"/>
            <p:cNvSpPr txBox="true"/>
            <p:nvPr/>
          </p:nvSpPr>
          <p:spPr>
            <a:xfrm>
              <a:off x="0" y="-47625"/>
              <a:ext cx="1518033" cy="28193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0" id="30"/>
          <p:cNvGrpSpPr/>
          <p:nvPr/>
        </p:nvGrpSpPr>
        <p:grpSpPr>
          <a:xfrm rot="0">
            <a:off x="9511084" y="4233081"/>
            <a:ext cx="5763781" cy="889645"/>
            <a:chOff x="0" y="0"/>
            <a:chExt cx="1518033" cy="234310"/>
          </a:xfrm>
        </p:grpSpPr>
        <p:sp>
          <p:nvSpPr>
            <p:cNvPr name="Freeform 31" id="31"/>
            <p:cNvSpPr/>
            <p:nvPr/>
          </p:nvSpPr>
          <p:spPr>
            <a:xfrm flipH="false" flipV="false" rot="0">
              <a:off x="0" y="0"/>
              <a:ext cx="1518033" cy="234310"/>
            </a:xfrm>
            <a:custGeom>
              <a:avLst/>
              <a:gdLst/>
              <a:ahLst/>
              <a:cxnLst/>
              <a:rect r="r" b="b" t="t" l="l"/>
              <a:pathLst>
                <a:path h="234310" w="1518033">
                  <a:moveTo>
                    <a:pt x="68503" y="0"/>
                  </a:moveTo>
                  <a:lnTo>
                    <a:pt x="1449529" y="0"/>
                  </a:lnTo>
                  <a:cubicBezTo>
                    <a:pt x="1467698" y="0"/>
                    <a:pt x="1485122" y="7217"/>
                    <a:pt x="1497969" y="20064"/>
                  </a:cubicBezTo>
                  <a:cubicBezTo>
                    <a:pt x="1510815" y="32911"/>
                    <a:pt x="1518033" y="50335"/>
                    <a:pt x="1518033" y="68503"/>
                  </a:cubicBezTo>
                  <a:lnTo>
                    <a:pt x="1518033" y="165806"/>
                  </a:lnTo>
                  <a:cubicBezTo>
                    <a:pt x="1518033" y="203640"/>
                    <a:pt x="1487363" y="234310"/>
                    <a:pt x="1449529" y="234310"/>
                  </a:cubicBezTo>
                  <a:lnTo>
                    <a:pt x="68503" y="234310"/>
                  </a:lnTo>
                  <a:cubicBezTo>
                    <a:pt x="30670" y="234310"/>
                    <a:pt x="0" y="203640"/>
                    <a:pt x="0" y="165806"/>
                  </a:cubicBezTo>
                  <a:lnTo>
                    <a:pt x="0" y="68503"/>
                  </a:lnTo>
                  <a:cubicBezTo>
                    <a:pt x="0" y="30670"/>
                    <a:pt x="30670" y="0"/>
                    <a:pt x="68503" y="0"/>
                  </a:cubicBezTo>
                  <a:close/>
                </a:path>
              </a:pathLst>
            </a:custGeom>
            <a:solidFill>
              <a:srgbClr val="A1B6CB"/>
            </a:solidFill>
            <a:ln cap="rnd">
              <a:noFill/>
              <a:prstDash val="solid"/>
              <a:round/>
            </a:ln>
          </p:spPr>
        </p:sp>
        <p:sp>
          <p:nvSpPr>
            <p:cNvPr name="TextBox 32" id="32"/>
            <p:cNvSpPr txBox="true"/>
            <p:nvPr/>
          </p:nvSpPr>
          <p:spPr>
            <a:xfrm>
              <a:off x="0" y="-47625"/>
              <a:ext cx="1518033" cy="28193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3" id="33"/>
          <p:cNvGrpSpPr/>
          <p:nvPr/>
        </p:nvGrpSpPr>
        <p:grpSpPr>
          <a:xfrm rot="0">
            <a:off x="9467021" y="4164997"/>
            <a:ext cx="5763781" cy="889645"/>
            <a:chOff x="0" y="0"/>
            <a:chExt cx="1518033" cy="234310"/>
          </a:xfrm>
        </p:grpSpPr>
        <p:sp>
          <p:nvSpPr>
            <p:cNvPr name="Freeform 34" id="34"/>
            <p:cNvSpPr/>
            <p:nvPr/>
          </p:nvSpPr>
          <p:spPr>
            <a:xfrm flipH="false" flipV="false" rot="0">
              <a:off x="0" y="0"/>
              <a:ext cx="1518033" cy="234310"/>
            </a:xfrm>
            <a:custGeom>
              <a:avLst/>
              <a:gdLst/>
              <a:ahLst/>
              <a:cxnLst/>
              <a:rect r="r" b="b" t="t" l="l"/>
              <a:pathLst>
                <a:path h="234310" w="1518033">
                  <a:moveTo>
                    <a:pt x="68503" y="0"/>
                  </a:moveTo>
                  <a:lnTo>
                    <a:pt x="1449529" y="0"/>
                  </a:lnTo>
                  <a:cubicBezTo>
                    <a:pt x="1467698" y="0"/>
                    <a:pt x="1485122" y="7217"/>
                    <a:pt x="1497969" y="20064"/>
                  </a:cubicBezTo>
                  <a:cubicBezTo>
                    <a:pt x="1510815" y="32911"/>
                    <a:pt x="1518033" y="50335"/>
                    <a:pt x="1518033" y="68503"/>
                  </a:cubicBezTo>
                  <a:lnTo>
                    <a:pt x="1518033" y="165806"/>
                  </a:lnTo>
                  <a:cubicBezTo>
                    <a:pt x="1518033" y="203640"/>
                    <a:pt x="1487363" y="234310"/>
                    <a:pt x="1449529" y="234310"/>
                  </a:cubicBezTo>
                  <a:lnTo>
                    <a:pt x="68503" y="234310"/>
                  </a:lnTo>
                  <a:cubicBezTo>
                    <a:pt x="30670" y="234310"/>
                    <a:pt x="0" y="203640"/>
                    <a:pt x="0" y="165806"/>
                  </a:cubicBezTo>
                  <a:lnTo>
                    <a:pt x="0" y="68503"/>
                  </a:lnTo>
                  <a:cubicBezTo>
                    <a:pt x="0" y="30670"/>
                    <a:pt x="30670" y="0"/>
                    <a:pt x="68503" y="0"/>
                  </a:cubicBezTo>
                  <a:close/>
                </a:path>
              </a:pathLst>
            </a:custGeom>
            <a:solidFill>
              <a:srgbClr val="E7EDF3"/>
            </a:solidFill>
            <a:ln cap="rnd">
              <a:noFill/>
              <a:prstDash val="solid"/>
              <a:round/>
            </a:ln>
          </p:spPr>
        </p:sp>
        <p:sp>
          <p:nvSpPr>
            <p:cNvPr name="TextBox 35" id="35"/>
            <p:cNvSpPr txBox="true"/>
            <p:nvPr/>
          </p:nvSpPr>
          <p:spPr>
            <a:xfrm>
              <a:off x="0" y="-47625"/>
              <a:ext cx="1518033" cy="28193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6" id="36"/>
          <p:cNvGrpSpPr/>
          <p:nvPr/>
        </p:nvGrpSpPr>
        <p:grpSpPr>
          <a:xfrm rot="0">
            <a:off x="9511084" y="5704666"/>
            <a:ext cx="5763781" cy="889645"/>
            <a:chOff x="0" y="0"/>
            <a:chExt cx="1518033" cy="234310"/>
          </a:xfrm>
        </p:grpSpPr>
        <p:sp>
          <p:nvSpPr>
            <p:cNvPr name="Freeform 37" id="37"/>
            <p:cNvSpPr/>
            <p:nvPr/>
          </p:nvSpPr>
          <p:spPr>
            <a:xfrm flipH="false" flipV="false" rot="0">
              <a:off x="0" y="0"/>
              <a:ext cx="1518033" cy="234310"/>
            </a:xfrm>
            <a:custGeom>
              <a:avLst/>
              <a:gdLst/>
              <a:ahLst/>
              <a:cxnLst/>
              <a:rect r="r" b="b" t="t" l="l"/>
              <a:pathLst>
                <a:path h="234310" w="1518033">
                  <a:moveTo>
                    <a:pt x="68503" y="0"/>
                  </a:moveTo>
                  <a:lnTo>
                    <a:pt x="1449529" y="0"/>
                  </a:lnTo>
                  <a:cubicBezTo>
                    <a:pt x="1467698" y="0"/>
                    <a:pt x="1485122" y="7217"/>
                    <a:pt x="1497969" y="20064"/>
                  </a:cubicBezTo>
                  <a:cubicBezTo>
                    <a:pt x="1510815" y="32911"/>
                    <a:pt x="1518033" y="50335"/>
                    <a:pt x="1518033" y="68503"/>
                  </a:cubicBezTo>
                  <a:lnTo>
                    <a:pt x="1518033" y="165806"/>
                  </a:lnTo>
                  <a:cubicBezTo>
                    <a:pt x="1518033" y="203640"/>
                    <a:pt x="1487363" y="234310"/>
                    <a:pt x="1449529" y="234310"/>
                  </a:cubicBezTo>
                  <a:lnTo>
                    <a:pt x="68503" y="234310"/>
                  </a:lnTo>
                  <a:cubicBezTo>
                    <a:pt x="30670" y="234310"/>
                    <a:pt x="0" y="203640"/>
                    <a:pt x="0" y="165806"/>
                  </a:cubicBezTo>
                  <a:lnTo>
                    <a:pt x="0" y="68503"/>
                  </a:lnTo>
                  <a:cubicBezTo>
                    <a:pt x="0" y="30670"/>
                    <a:pt x="30670" y="0"/>
                    <a:pt x="68503" y="0"/>
                  </a:cubicBezTo>
                  <a:close/>
                </a:path>
              </a:pathLst>
            </a:custGeom>
            <a:solidFill>
              <a:srgbClr val="A1B6CB"/>
            </a:solidFill>
            <a:ln cap="rnd">
              <a:noFill/>
              <a:prstDash val="solid"/>
              <a:round/>
            </a:ln>
          </p:spPr>
        </p:sp>
        <p:sp>
          <p:nvSpPr>
            <p:cNvPr name="TextBox 38" id="38"/>
            <p:cNvSpPr txBox="true"/>
            <p:nvPr/>
          </p:nvSpPr>
          <p:spPr>
            <a:xfrm>
              <a:off x="0" y="-47625"/>
              <a:ext cx="1518033" cy="28193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9" id="39"/>
          <p:cNvGrpSpPr/>
          <p:nvPr/>
        </p:nvGrpSpPr>
        <p:grpSpPr>
          <a:xfrm rot="0">
            <a:off x="9467021" y="5636582"/>
            <a:ext cx="5763781" cy="889645"/>
            <a:chOff x="0" y="0"/>
            <a:chExt cx="1518033" cy="234310"/>
          </a:xfrm>
        </p:grpSpPr>
        <p:sp>
          <p:nvSpPr>
            <p:cNvPr name="Freeform 40" id="40"/>
            <p:cNvSpPr/>
            <p:nvPr/>
          </p:nvSpPr>
          <p:spPr>
            <a:xfrm flipH="false" flipV="false" rot="0">
              <a:off x="0" y="0"/>
              <a:ext cx="1518033" cy="234310"/>
            </a:xfrm>
            <a:custGeom>
              <a:avLst/>
              <a:gdLst/>
              <a:ahLst/>
              <a:cxnLst/>
              <a:rect r="r" b="b" t="t" l="l"/>
              <a:pathLst>
                <a:path h="234310" w="1518033">
                  <a:moveTo>
                    <a:pt x="68503" y="0"/>
                  </a:moveTo>
                  <a:lnTo>
                    <a:pt x="1449529" y="0"/>
                  </a:lnTo>
                  <a:cubicBezTo>
                    <a:pt x="1467698" y="0"/>
                    <a:pt x="1485122" y="7217"/>
                    <a:pt x="1497969" y="20064"/>
                  </a:cubicBezTo>
                  <a:cubicBezTo>
                    <a:pt x="1510815" y="32911"/>
                    <a:pt x="1518033" y="50335"/>
                    <a:pt x="1518033" y="68503"/>
                  </a:cubicBezTo>
                  <a:lnTo>
                    <a:pt x="1518033" y="165806"/>
                  </a:lnTo>
                  <a:cubicBezTo>
                    <a:pt x="1518033" y="203640"/>
                    <a:pt x="1487363" y="234310"/>
                    <a:pt x="1449529" y="234310"/>
                  </a:cubicBezTo>
                  <a:lnTo>
                    <a:pt x="68503" y="234310"/>
                  </a:lnTo>
                  <a:cubicBezTo>
                    <a:pt x="30670" y="234310"/>
                    <a:pt x="0" y="203640"/>
                    <a:pt x="0" y="165806"/>
                  </a:cubicBezTo>
                  <a:lnTo>
                    <a:pt x="0" y="68503"/>
                  </a:lnTo>
                  <a:cubicBezTo>
                    <a:pt x="0" y="30670"/>
                    <a:pt x="30670" y="0"/>
                    <a:pt x="68503" y="0"/>
                  </a:cubicBezTo>
                  <a:close/>
                </a:path>
              </a:pathLst>
            </a:custGeom>
            <a:solidFill>
              <a:srgbClr val="E7EDF3"/>
            </a:solidFill>
            <a:ln cap="rnd">
              <a:noFill/>
              <a:prstDash val="solid"/>
              <a:round/>
            </a:ln>
          </p:spPr>
        </p:sp>
        <p:sp>
          <p:nvSpPr>
            <p:cNvPr name="TextBox 41" id="41"/>
            <p:cNvSpPr txBox="true"/>
            <p:nvPr/>
          </p:nvSpPr>
          <p:spPr>
            <a:xfrm>
              <a:off x="0" y="-47625"/>
              <a:ext cx="1518033" cy="28193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2" id="42"/>
          <p:cNvSpPr txBox="true"/>
          <p:nvPr/>
        </p:nvSpPr>
        <p:spPr>
          <a:xfrm rot="0">
            <a:off x="2850961" y="2584420"/>
            <a:ext cx="12586078" cy="962025"/>
          </a:xfrm>
          <a:prstGeom prst="rect">
            <a:avLst/>
          </a:prstGeom>
        </p:spPr>
        <p:txBody>
          <a:bodyPr anchor="t" rtlCol="false" tIns="0" lIns="0" bIns="0" rIns="0">
            <a:spAutoFit/>
          </a:bodyPr>
          <a:lstStyle/>
          <a:p>
            <a:pPr algn="ctr" rtl="true" marL="0" indent="0" lvl="0">
              <a:lnSpc>
                <a:spcPts val="7125"/>
              </a:lnSpc>
              <a:spcBef>
                <a:spcPct val="0"/>
              </a:spcBef>
            </a:pPr>
            <a:r>
              <a:rPr lang="he-IL" sz="7500">
                <a:solidFill>
                  <a:srgbClr val="597793"/>
                </a:solidFill>
                <a:latin typeface="Warmth"/>
                <a:ea typeface="Warmth"/>
                <a:cs typeface="Warmth"/>
                <a:sym typeface="Warmth"/>
                <a:rtl val="true"/>
              </a:rPr>
              <a:t>חברי הצוות</a:t>
            </a:r>
          </a:p>
        </p:txBody>
      </p:sp>
      <p:sp>
        <p:nvSpPr>
          <p:cNvPr name="TextBox 43" id="43"/>
          <p:cNvSpPr txBox="true"/>
          <p:nvPr/>
        </p:nvSpPr>
        <p:spPr>
          <a:xfrm rot="0">
            <a:off x="3057199" y="4031156"/>
            <a:ext cx="5719717" cy="819152"/>
          </a:xfrm>
          <a:prstGeom prst="rect">
            <a:avLst/>
          </a:prstGeom>
        </p:spPr>
        <p:txBody>
          <a:bodyPr anchor="t" rtlCol="false" tIns="0" lIns="0" bIns="0" rIns="0">
            <a:spAutoFit/>
          </a:bodyPr>
          <a:lstStyle/>
          <a:p>
            <a:pPr algn="ctr" rtl="true">
              <a:lnSpc>
                <a:spcPts val="7499"/>
              </a:lnSpc>
            </a:pPr>
            <a:r>
              <a:rPr lang="he-IL" sz="2999">
                <a:solidFill>
                  <a:srgbClr val="475057"/>
                </a:solidFill>
                <a:latin typeface="TDTD갈팡질팡"/>
                <a:ea typeface="TDTD갈팡질팡"/>
                <a:cs typeface="TDTD갈팡질팡"/>
                <a:sym typeface="TDTD갈팡질팡"/>
                <a:rtl val="true"/>
              </a:rPr>
              <a:t>בר יחזקאל - </a:t>
            </a:r>
            <a:r>
              <a:rPr lang="en-US" sz="2999">
                <a:solidFill>
                  <a:srgbClr val="475057"/>
                </a:solidFill>
                <a:latin typeface="TDTD갈팡질팡"/>
                <a:ea typeface="TDTD갈팡질팡"/>
                <a:cs typeface="TDTD갈팡질팡"/>
                <a:sym typeface="TDTD갈팡질팡"/>
              </a:rPr>
              <a:t>314990938</a:t>
            </a:r>
          </a:p>
        </p:txBody>
      </p:sp>
      <p:sp>
        <p:nvSpPr>
          <p:cNvPr name="TextBox 44" id="44"/>
          <p:cNvSpPr txBox="true"/>
          <p:nvPr/>
        </p:nvSpPr>
        <p:spPr>
          <a:xfrm rot="0">
            <a:off x="9511084" y="4031156"/>
            <a:ext cx="5719717" cy="819152"/>
          </a:xfrm>
          <a:prstGeom prst="rect">
            <a:avLst/>
          </a:prstGeom>
        </p:spPr>
        <p:txBody>
          <a:bodyPr anchor="t" rtlCol="false" tIns="0" lIns="0" bIns="0" rIns="0">
            <a:spAutoFit/>
          </a:bodyPr>
          <a:lstStyle/>
          <a:p>
            <a:pPr algn="ctr" rtl="true">
              <a:lnSpc>
                <a:spcPts val="7499"/>
              </a:lnSpc>
            </a:pPr>
            <a:r>
              <a:rPr lang="he-IL" sz="2999">
                <a:solidFill>
                  <a:srgbClr val="475057"/>
                </a:solidFill>
                <a:latin typeface="TDTD갈팡질팡"/>
                <a:ea typeface="TDTD갈팡질팡"/>
                <a:cs typeface="TDTD갈팡질팡"/>
                <a:sym typeface="TDTD갈팡질팡"/>
                <a:rtl val="true"/>
              </a:rPr>
              <a:t>שי גאלי - </a:t>
            </a:r>
            <a:r>
              <a:rPr lang="en-US" sz="2999">
                <a:solidFill>
                  <a:srgbClr val="475057"/>
                </a:solidFill>
                <a:latin typeface="TDTD갈팡질팡"/>
                <a:ea typeface="TDTD갈팡질팡"/>
                <a:cs typeface="TDTD갈팡질팡"/>
                <a:sym typeface="TDTD갈팡질팡"/>
              </a:rPr>
              <a:t>315202242</a:t>
            </a:r>
          </a:p>
        </p:txBody>
      </p:sp>
      <p:sp>
        <p:nvSpPr>
          <p:cNvPr name="TextBox 45" id="45"/>
          <p:cNvSpPr txBox="true"/>
          <p:nvPr/>
        </p:nvSpPr>
        <p:spPr>
          <a:xfrm rot="0">
            <a:off x="3057199" y="5515560"/>
            <a:ext cx="5719717" cy="819152"/>
          </a:xfrm>
          <a:prstGeom prst="rect">
            <a:avLst/>
          </a:prstGeom>
        </p:spPr>
        <p:txBody>
          <a:bodyPr anchor="t" rtlCol="false" tIns="0" lIns="0" bIns="0" rIns="0">
            <a:spAutoFit/>
          </a:bodyPr>
          <a:lstStyle/>
          <a:p>
            <a:pPr algn="ctr" rtl="true">
              <a:lnSpc>
                <a:spcPts val="7499"/>
              </a:lnSpc>
            </a:pPr>
            <a:r>
              <a:rPr lang="he-IL" sz="2999">
                <a:solidFill>
                  <a:srgbClr val="475057"/>
                </a:solidFill>
                <a:latin typeface="TDTD갈팡질팡"/>
                <a:ea typeface="TDTD갈팡질팡"/>
                <a:cs typeface="TDTD갈팡질팡"/>
                <a:sym typeface="TDTD갈팡질팡"/>
                <a:rtl val="true"/>
              </a:rPr>
              <a:t>עידו מנגדי - </a:t>
            </a:r>
            <a:r>
              <a:rPr lang="en-US" sz="2999">
                <a:solidFill>
                  <a:srgbClr val="475057"/>
                </a:solidFill>
                <a:latin typeface="TDTD갈팡질팡"/>
                <a:ea typeface="TDTD갈팡질팡"/>
                <a:cs typeface="TDTD갈팡질팡"/>
                <a:sym typeface="TDTD갈팡질팡"/>
              </a:rPr>
              <a:t>315310250</a:t>
            </a:r>
          </a:p>
        </p:txBody>
      </p:sp>
      <p:sp>
        <p:nvSpPr>
          <p:cNvPr name="TextBox 46" id="46"/>
          <p:cNvSpPr txBox="true"/>
          <p:nvPr/>
        </p:nvSpPr>
        <p:spPr>
          <a:xfrm rot="0">
            <a:off x="9511084" y="5561615"/>
            <a:ext cx="5719717" cy="819152"/>
          </a:xfrm>
          <a:prstGeom prst="rect">
            <a:avLst/>
          </a:prstGeom>
        </p:spPr>
        <p:txBody>
          <a:bodyPr anchor="t" rtlCol="false" tIns="0" lIns="0" bIns="0" rIns="0">
            <a:spAutoFit/>
          </a:bodyPr>
          <a:lstStyle/>
          <a:p>
            <a:pPr algn="ctr" rtl="true">
              <a:lnSpc>
                <a:spcPts val="7499"/>
              </a:lnSpc>
            </a:pPr>
            <a:r>
              <a:rPr lang="he-IL" sz="2999">
                <a:solidFill>
                  <a:srgbClr val="475057"/>
                </a:solidFill>
                <a:latin typeface="TDTD갈팡질팡"/>
                <a:ea typeface="TDTD갈팡질팡"/>
                <a:cs typeface="TDTD갈팡질팡"/>
                <a:sym typeface="TDTD갈팡질팡"/>
                <a:rtl val="true"/>
              </a:rPr>
              <a:t>אמרי שי - </a:t>
            </a:r>
            <a:r>
              <a:rPr lang="en-US" sz="2999">
                <a:solidFill>
                  <a:srgbClr val="475057"/>
                </a:solidFill>
                <a:latin typeface="TDTD갈팡질팡"/>
                <a:ea typeface="TDTD갈팡질팡"/>
                <a:cs typeface="TDTD갈팡질팡"/>
                <a:sym typeface="TDTD갈팡질팡"/>
              </a:rPr>
              <a:t>213023500</a:t>
            </a:r>
          </a:p>
        </p:txBody>
      </p:sp>
      <p:sp>
        <p:nvSpPr>
          <p:cNvPr name="Freeform 47" id="47"/>
          <p:cNvSpPr/>
          <p:nvPr/>
        </p:nvSpPr>
        <p:spPr>
          <a:xfrm flipH="false" flipV="false" rot="0">
            <a:off x="6640424" y="6874933"/>
            <a:ext cx="5007151" cy="884561"/>
          </a:xfrm>
          <a:custGeom>
            <a:avLst/>
            <a:gdLst/>
            <a:ahLst/>
            <a:cxnLst/>
            <a:rect r="r" b="b" t="t" l="l"/>
            <a:pathLst>
              <a:path h="884561" w="5007151">
                <a:moveTo>
                  <a:pt x="0" y="0"/>
                </a:moveTo>
                <a:lnTo>
                  <a:pt x="5007152" y="0"/>
                </a:lnTo>
                <a:lnTo>
                  <a:pt x="5007152" y="884561"/>
                </a:lnTo>
                <a:lnTo>
                  <a:pt x="0" y="884561"/>
                </a:lnTo>
                <a:lnTo>
                  <a:pt x="0" y="0"/>
                </a:lnTo>
                <a:close/>
              </a:path>
            </a:pathLst>
          </a:custGeom>
          <a:blipFill>
            <a:blip r:embed="rId18">
              <a:alphaModFix amt="38000"/>
              <a:extLst>
                <a:ext uri="{96DAC541-7B7A-43D3-8B79-37D633B846F1}">
                  <asvg:svgBlip xmlns:asvg="http://schemas.microsoft.com/office/drawing/2016/SVG/main" r:embed="rId19"/>
                </a:ext>
              </a:extLst>
            </a:blip>
            <a:stretch>
              <a:fillRect l="0" t="0" r="0" b="0"/>
            </a:stretch>
          </a:blipFill>
        </p:spPr>
      </p:sp>
      <p:sp>
        <p:nvSpPr>
          <p:cNvPr name="TextBox 48" id="48"/>
          <p:cNvSpPr txBox="true"/>
          <p:nvPr/>
        </p:nvSpPr>
        <p:spPr>
          <a:xfrm rot="0">
            <a:off x="6236158" y="6899887"/>
            <a:ext cx="5815683" cy="730368"/>
          </a:xfrm>
          <a:prstGeom prst="rect">
            <a:avLst/>
          </a:prstGeom>
        </p:spPr>
        <p:txBody>
          <a:bodyPr anchor="t" rtlCol="false" tIns="0" lIns="0" bIns="0" rIns="0">
            <a:spAutoFit/>
          </a:bodyPr>
          <a:lstStyle/>
          <a:p>
            <a:pPr algn="ctr">
              <a:lnSpc>
                <a:spcPts val="5943"/>
              </a:lnSpc>
            </a:pPr>
            <a:r>
              <a:rPr lang="en-US" sz="4245" u="sng">
                <a:solidFill>
                  <a:srgbClr val="597793"/>
                </a:solidFill>
                <a:latin typeface="TDTD갈팡질팡"/>
                <a:ea typeface="TDTD갈팡질팡"/>
                <a:cs typeface="TDTD갈팡질팡"/>
                <a:sym typeface="TDTD갈팡질팡"/>
                <a:hlinkClick r:id="rId20" tooltip="https://github.com/ShayGali/helpi"/>
              </a:rPr>
              <a:t>GITHUB PROJECT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7481350" y="1748769"/>
            <a:ext cx="10137665" cy="1738313"/>
          </a:xfrm>
          <a:prstGeom prst="rect">
            <a:avLst/>
          </a:prstGeom>
        </p:spPr>
        <p:txBody>
          <a:bodyPr anchor="t" rtlCol="false" tIns="0" lIns="0" bIns="0" rIns="0">
            <a:spAutoFit/>
          </a:bodyPr>
          <a:lstStyle/>
          <a:p>
            <a:pPr algn="ctr" rtl="true">
              <a:lnSpc>
                <a:spcPts val="7125"/>
              </a:lnSpc>
            </a:pPr>
          </a:p>
          <a:p>
            <a:pPr algn="ctr" rtl="true" marL="0" indent="0" lvl="0">
              <a:lnSpc>
                <a:spcPts val="6270"/>
              </a:lnSpc>
              <a:spcBef>
                <a:spcPct val="0"/>
              </a:spcBef>
            </a:pPr>
            <a:r>
              <a:rPr lang="he-IL" sz="6600">
                <a:solidFill>
                  <a:srgbClr val="597793"/>
                </a:solidFill>
                <a:latin typeface="Warmth"/>
                <a:ea typeface="Warmth"/>
                <a:cs typeface="Warmth"/>
                <a:sym typeface="Warmth"/>
                <a:rtl val="true"/>
              </a:rPr>
              <a:t>חיפוש</a:t>
            </a:r>
            <a:r>
              <a:rPr lang="he-IL" sz="6600">
                <a:solidFill>
                  <a:srgbClr val="597793"/>
                </a:solidFill>
                <a:latin typeface="Warmth"/>
                <a:ea typeface="Warmth"/>
                <a:cs typeface="Warmth"/>
                <a:sym typeface="Warmth"/>
                <a:rtl val="true"/>
              </a:rPr>
              <a:t> פוסט-מוצר</a:t>
            </a:r>
          </a:p>
        </p:txBody>
      </p:sp>
      <p:grpSp>
        <p:nvGrpSpPr>
          <p:cNvPr name="Group 19" id="19"/>
          <p:cNvGrpSpPr/>
          <p:nvPr/>
        </p:nvGrpSpPr>
        <p:grpSpPr>
          <a:xfrm rot="0">
            <a:off x="3058621" y="509927"/>
            <a:ext cx="4318503" cy="916663"/>
            <a:chOff x="0" y="0"/>
            <a:chExt cx="1137384" cy="241426"/>
          </a:xfrm>
        </p:grpSpPr>
        <p:sp>
          <p:nvSpPr>
            <p:cNvPr name="Freeform 20" id="20"/>
            <p:cNvSpPr/>
            <p:nvPr/>
          </p:nvSpPr>
          <p:spPr>
            <a:xfrm flipH="false" flipV="false" rot="0">
              <a:off x="0" y="0"/>
              <a:ext cx="1137383" cy="241426"/>
            </a:xfrm>
            <a:custGeom>
              <a:avLst/>
              <a:gdLst/>
              <a:ahLst/>
              <a:cxnLst/>
              <a:rect r="r" b="b" t="t" l="l"/>
              <a:pathLst>
                <a:path h="241426" w="1137383">
                  <a:moveTo>
                    <a:pt x="91429" y="0"/>
                  </a:moveTo>
                  <a:lnTo>
                    <a:pt x="1045954" y="0"/>
                  </a:lnTo>
                  <a:cubicBezTo>
                    <a:pt x="1070203" y="0"/>
                    <a:pt x="1093458" y="9633"/>
                    <a:pt x="1110604" y="26779"/>
                  </a:cubicBezTo>
                  <a:cubicBezTo>
                    <a:pt x="1127751" y="43925"/>
                    <a:pt x="1137383" y="67181"/>
                    <a:pt x="1137383" y="91429"/>
                  </a:cubicBezTo>
                  <a:lnTo>
                    <a:pt x="1137383" y="149996"/>
                  </a:lnTo>
                  <a:cubicBezTo>
                    <a:pt x="1137383" y="200491"/>
                    <a:pt x="1096449" y="241426"/>
                    <a:pt x="1045954" y="241426"/>
                  </a:cubicBezTo>
                  <a:lnTo>
                    <a:pt x="91429" y="241426"/>
                  </a:lnTo>
                  <a:cubicBezTo>
                    <a:pt x="40934" y="241426"/>
                    <a:pt x="0" y="200491"/>
                    <a:pt x="0" y="149996"/>
                  </a:cubicBezTo>
                  <a:lnTo>
                    <a:pt x="0" y="91429"/>
                  </a:lnTo>
                  <a:cubicBezTo>
                    <a:pt x="0" y="67181"/>
                    <a:pt x="9633" y="43925"/>
                    <a:pt x="26779" y="26779"/>
                  </a:cubicBezTo>
                  <a:cubicBezTo>
                    <a:pt x="43925" y="9633"/>
                    <a:pt x="67181" y="0"/>
                    <a:pt x="91429" y="0"/>
                  </a:cubicBezTo>
                  <a:close/>
                </a:path>
              </a:pathLst>
            </a:custGeom>
            <a:solidFill>
              <a:srgbClr val="252525"/>
            </a:solidFill>
          </p:spPr>
        </p:sp>
        <p:sp>
          <p:nvSpPr>
            <p:cNvPr name="TextBox 21" id="21"/>
            <p:cNvSpPr txBox="true"/>
            <p:nvPr/>
          </p:nvSpPr>
          <p:spPr>
            <a:xfrm>
              <a:off x="0" y="-38100"/>
              <a:ext cx="1137384" cy="279526"/>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507353" y="306669"/>
            <a:ext cx="7378553" cy="9821702"/>
          </a:xfrm>
          <a:custGeom>
            <a:avLst/>
            <a:gdLst/>
            <a:ahLst/>
            <a:cxnLst/>
            <a:rect r="r" b="b" t="t" l="l"/>
            <a:pathLst>
              <a:path h="9821702" w="7378553">
                <a:moveTo>
                  <a:pt x="0" y="0"/>
                </a:moveTo>
                <a:lnTo>
                  <a:pt x="7378553" y="0"/>
                </a:lnTo>
                <a:lnTo>
                  <a:pt x="7378553" y="9821702"/>
                </a:lnTo>
                <a:lnTo>
                  <a:pt x="0" y="9821702"/>
                </a:lnTo>
                <a:lnTo>
                  <a:pt x="0" y="0"/>
                </a:lnTo>
                <a:close/>
              </a:path>
            </a:pathLst>
          </a:custGeom>
          <a:blipFill>
            <a:blip r:embed="rId18"/>
            <a:stretch>
              <a:fillRect l="0" t="0" r="0" b="0"/>
            </a:stretch>
          </a:blipFill>
        </p:spPr>
      </p:sp>
      <p:grpSp>
        <p:nvGrpSpPr>
          <p:cNvPr name="Group 23" id="23"/>
          <p:cNvGrpSpPr/>
          <p:nvPr/>
        </p:nvGrpSpPr>
        <p:grpSpPr>
          <a:xfrm rot="0">
            <a:off x="3058621" y="8927278"/>
            <a:ext cx="4318503" cy="916663"/>
            <a:chOff x="0" y="0"/>
            <a:chExt cx="1137384" cy="241426"/>
          </a:xfrm>
        </p:grpSpPr>
        <p:sp>
          <p:nvSpPr>
            <p:cNvPr name="Freeform 24" id="24"/>
            <p:cNvSpPr/>
            <p:nvPr/>
          </p:nvSpPr>
          <p:spPr>
            <a:xfrm flipH="false" flipV="false" rot="0">
              <a:off x="0" y="0"/>
              <a:ext cx="1137383" cy="241426"/>
            </a:xfrm>
            <a:custGeom>
              <a:avLst/>
              <a:gdLst/>
              <a:ahLst/>
              <a:cxnLst/>
              <a:rect r="r" b="b" t="t" l="l"/>
              <a:pathLst>
                <a:path h="241426" w="1137383">
                  <a:moveTo>
                    <a:pt x="91429" y="0"/>
                  </a:moveTo>
                  <a:lnTo>
                    <a:pt x="1045954" y="0"/>
                  </a:lnTo>
                  <a:cubicBezTo>
                    <a:pt x="1070203" y="0"/>
                    <a:pt x="1093458" y="9633"/>
                    <a:pt x="1110604" y="26779"/>
                  </a:cubicBezTo>
                  <a:cubicBezTo>
                    <a:pt x="1127751" y="43925"/>
                    <a:pt x="1137383" y="67181"/>
                    <a:pt x="1137383" y="91429"/>
                  </a:cubicBezTo>
                  <a:lnTo>
                    <a:pt x="1137383" y="149996"/>
                  </a:lnTo>
                  <a:cubicBezTo>
                    <a:pt x="1137383" y="200491"/>
                    <a:pt x="1096449" y="241426"/>
                    <a:pt x="1045954" y="241426"/>
                  </a:cubicBezTo>
                  <a:lnTo>
                    <a:pt x="91429" y="241426"/>
                  </a:lnTo>
                  <a:cubicBezTo>
                    <a:pt x="40934" y="241426"/>
                    <a:pt x="0" y="200491"/>
                    <a:pt x="0" y="149996"/>
                  </a:cubicBezTo>
                  <a:lnTo>
                    <a:pt x="0" y="91429"/>
                  </a:lnTo>
                  <a:cubicBezTo>
                    <a:pt x="0" y="67181"/>
                    <a:pt x="9633" y="43925"/>
                    <a:pt x="26779" y="26779"/>
                  </a:cubicBezTo>
                  <a:cubicBezTo>
                    <a:pt x="43925" y="9633"/>
                    <a:pt x="67181" y="0"/>
                    <a:pt x="91429" y="0"/>
                  </a:cubicBezTo>
                  <a:close/>
                </a:path>
              </a:pathLst>
            </a:custGeom>
            <a:solidFill>
              <a:srgbClr val="121212"/>
            </a:solidFill>
          </p:spPr>
        </p:sp>
        <p:sp>
          <p:nvSpPr>
            <p:cNvPr name="TextBox 25" id="25"/>
            <p:cNvSpPr txBox="true"/>
            <p:nvPr/>
          </p:nvSpPr>
          <p:spPr>
            <a:xfrm>
              <a:off x="0" y="-38100"/>
              <a:ext cx="1137384" cy="279526"/>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058621" y="5091839"/>
            <a:ext cx="4318503" cy="4734312"/>
            <a:chOff x="0" y="0"/>
            <a:chExt cx="1137384" cy="1246897"/>
          </a:xfrm>
        </p:grpSpPr>
        <p:sp>
          <p:nvSpPr>
            <p:cNvPr name="Freeform 27" id="27"/>
            <p:cNvSpPr/>
            <p:nvPr/>
          </p:nvSpPr>
          <p:spPr>
            <a:xfrm flipH="false" flipV="false" rot="0">
              <a:off x="0" y="0"/>
              <a:ext cx="1137383" cy="1246897"/>
            </a:xfrm>
            <a:custGeom>
              <a:avLst/>
              <a:gdLst/>
              <a:ahLst/>
              <a:cxnLst/>
              <a:rect r="r" b="b" t="t" l="l"/>
              <a:pathLst>
                <a:path h="1246897" w="1137383">
                  <a:moveTo>
                    <a:pt x="89637" y="0"/>
                  </a:moveTo>
                  <a:lnTo>
                    <a:pt x="1047747" y="0"/>
                  </a:lnTo>
                  <a:cubicBezTo>
                    <a:pt x="1071520" y="0"/>
                    <a:pt x="1094319" y="9444"/>
                    <a:pt x="1111130" y="26254"/>
                  </a:cubicBezTo>
                  <a:cubicBezTo>
                    <a:pt x="1127940" y="43064"/>
                    <a:pt x="1137383" y="65864"/>
                    <a:pt x="1137383" y="89637"/>
                  </a:cubicBezTo>
                  <a:lnTo>
                    <a:pt x="1137383" y="1157260"/>
                  </a:lnTo>
                  <a:cubicBezTo>
                    <a:pt x="1137383" y="1181033"/>
                    <a:pt x="1127940" y="1203833"/>
                    <a:pt x="1111130" y="1220643"/>
                  </a:cubicBezTo>
                  <a:cubicBezTo>
                    <a:pt x="1094319" y="1237453"/>
                    <a:pt x="1071520" y="1246897"/>
                    <a:pt x="1047747" y="1246897"/>
                  </a:cubicBezTo>
                  <a:lnTo>
                    <a:pt x="89637" y="1246897"/>
                  </a:lnTo>
                  <a:cubicBezTo>
                    <a:pt x="65864" y="1246897"/>
                    <a:pt x="43064" y="1237453"/>
                    <a:pt x="26254" y="1220643"/>
                  </a:cubicBezTo>
                  <a:cubicBezTo>
                    <a:pt x="9444" y="1203833"/>
                    <a:pt x="0" y="1181033"/>
                    <a:pt x="0" y="1157260"/>
                  </a:cubicBezTo>
                  <a:lnTo>
                    <a:pt x="0" y="89637"/>
                  </a:lnTo>
                  <a:cubicBezTo>
                    <a:pt x="0" y="65864"/>
                    <a:pt x="9444" y="43064"/>
                    <a:pt x="26254" y="26254"/>
                  </a:cubicBezTo>
                  <a:cubicBezTo>
                    <a:pt x="43064" y="9444"/>
                    <a:pt x="65864" y="0"/>
                    <a:pt x="89637" y="0"/>
                  </a:cubicBezTo>
                  <a:close/>
                </a:path>
              </a:pathLst>
            </a:custGeom>
            <a:solidFill>
              <a:srgbClr val="000000">
                <a:alpha val="0"/>
              </a:srgbClr>
            </a:solidFill>
            <a:ln w="190500" cap="rnd">
              <a:solidFill>
                <a:srgbClr val="121212"/>
              </a:solidFill>
              <a:prstDash val="solid"/>
              <a:round/>
            </a:ln>
          </p:spPr>
        </p:sp>
        <p:sp>
          <p:nvSpPr>
            <p:cNvPr name="TextBox 28" id="28"/>
            <p:cNvSpPr txBox="true"/>
            <p:nvPr/>
          </p:nvSpPr>
          <p:spPr>
            <a:xfrm>
              <a:off x="0" y="-38100"/>
              <a:ext cx="1137384" cy="1284997"/>
            </a:xfrm>
            <a:prstGeom prst="rect">
              <a:avLst/>
            </a:prstGeom>
          </p:spPr>
          <p:txBody>
            <a:bodyPr anchor="ctr" rtlCol="false" tIns="50800" lIns="50800" bIns="50800" rIns="50800"/>
            <a:lstStyle/>
            <a:p>
              <a:pPr algn="ctr">
                <a:lnSpc>
                  <a:spcPts val="2659"/>
                </a:lnSpc>
              </a:pPr>
            </a:p>
          </p:txBody>
        </p:sp>
      </p:grpSp>
      <p:pic>
        <p:nvPicPr>
          <p:cNvPr name="Picture 29" id="29">
            <a:hlinkClick action="ppaction://media"/>
          </p:cNvPr>
          <p:cNvPicPr>
            <a:picLocks noChangeAspect="true"/>
          </p:cNvPicPr>
          <p:nvPr>
            <a:videoFile r:link="rId20"/>
            <p:extLst>
              <p:ext uri="{DAA4B4D4-6D71-4841-9C94-3DE7FCFB9230}">
                <p14:media xmlns:p14="http://schemas.microsoft.com/office/powerpoint/2010/main" r:embed="rId21"/>
              </p:ext>
            </p:extLst>
          </p:nvPr>
        </p:nvPicPr>
        <p:blipFill>
          <a:blip r:embed="rId19"/>
          <a:srcRect l="0" t="0" r="0" b="0"/>
          <a:stretch>
            <a:fillRect/>
          </a:stretch>
        </p:blipFill>
        <p:spPr>
          <a:xfrm flipH="false" flipV="false" rot="0">
            <a:off x="3140968" y="703305"/>
            <a:ext cx="4088258" cy="8857892"/>
          </a:xfrm>
          <a:prstGeom prst="rect">
            <a:avLst/>
          </a:prstGeom>
        </p:spPr>
      </p:pic>
      <p:grpSp>
        <p:nvGrpSpPr>
          <p:cNvPr name="Group 30" id="30"/>
          <p:cNvGrpSpPr/>
          <p:nvPr/>
        </p:nvGrpSpPr>
        <p:grpSpPr>
          <a:xfrm rot="0">
            <a:off x="2948207" y="540359"/>
            <a:ext cx="4496845" cy="9354323"/>
            <a:chOff x="0" y="0"/>
            <a:chExt cx="1184354" cy="2463690"/>
          </a:xfrm>
        </p:grpSpPr>
        <p:sp>
          <p:nvSpPr>
            <p:cNvPr name="Freeform 31" id="31"/>
            <p:cNvSpPr/>
            <p:nvPr/>
          </p:nvSpPr>
          <p:spPr>
            <a:xfrm flipH="false" flipV="false" rot="0">
              <a:off x="0" y="0"/>
              <a:ext cx="1184354" cy="2463690"/>
            </a:xfrm>
            <a:custGeom>
              <a:avLst/>
              <a:gdLst/>
              <a:ahLst/>
              <a:cxnLst/>
              <a:rect r="r" b="b" t="t" l="l"/>
              <a:pathLst>
                <a:path h="2463690" w="1184354">
                  <a:moveTo>
                    <a:pt x="86082" y="0"/>
                  </a:moveTo>
                  <a:lnTo>
                    <a:pt x="1098272" y="0"/>
                  </a:lnTo>
                  <a:cubicBezTo>
                    <a:pt x="1121103" y="0"/>
                    <a:pt x="1142998" y="9069"/>
                    <a:pt x="1159141" y="25213"/>
                  </a:cubicBezTo>
                  <a:cubicBezTo>
                    <a:pt x="1175285" y="41356"/>
                    <a:pt x="1184354" y="63251"/>
                    <a:pt x="1184354" y="86082"/>
                  </a:cubicBezTo>
                  <a:lnTo>
                    <a:pt x="1184354" y="2377608"/>
                  </a:lnTo>
                  <a:cubicBezTo>
                    <a:pt x="1184354" y="2400439"/>
                    <a:pt x="1175285" y="2422334"/>
                    <a:pt x="1159141" y="2438477"/>
                  </a:cubicBezTo>
                  <a:cubicBezTo>
                    <a:pt x="1142998" y="2454621"/>
                    <a:pt x="1121103" y="2463690"/>
                    <a:pt x="1098272" y="2463690"/>
                  </a:cubicBezTo>
                  <a:lnTo>
                    <a:pt x="86082" y="2463690"/>
                  </a:lnTo>
                  <a:cubicBezTo>
                    <a:pt x="38540" y="2463690"/>
                    <a:pt x="0" y="2425150"/>
                    <a:pt x="0" y="2377608"/>
                  </a:cubicBezTo>
                  <a:lnTo>
                    <a:pt x="0" y="86082"/>
                  </a:lnTo>
                  <a:cubicBezTo>
                    <a:pt x="0" y="63251"/>
                    <a:pt x="9069" y="41356"/>
                    <a:pt x="25213" y="25213"/>
                  </a:cubicBezTo>
                  <a:cubicBezTo>
                    <a:pt x="41356" y="9069"/>
                    <a:pt x="63251" y="0"/>
                    <a:pt x="86082" y="0"/>
                  </a:cubicBezTo>
                  <a:close/>
                </a:path>
              </a:pathLst>
            </a:custGeom>
            <a:solidFill>
              <a:srgbClr val="000000">
                <a:alpha val="0"/>
              </a:srgbClr>
            </a:solidFill>
            <a:ln w="200025" cap="rnd">
              <a:solidFill>
                <a:srgbClr val="252525"/>
              </a:solidFill>
              <a:prstDash val="solid"/>
              <a:round/>
            </a:ln>
          </p:spPr>
        </p:sp>
        <p:sp>
          <p:nvSpPr>
            <p:cNvPr name="TextBox 32" id="32"/>
            <p:cNvSpPr txBox="true"/>
            <p:nvPr/>
          </p:nvSpPr>
          <p:spPr>
            <a:xfrm>
              <a:off x="0" y="-38100"/>
              <a:ext cx="1184354" cy="250179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7481350" y="3470860"/>
            <a:ext cx="10137665" cy="984250"/>
          </a:xfrm>
          <a:prstGeom prst="rect">
            <a:avLst/>
          </a:prstGeom>
        </p:spPr>
        <p:txBody>
          <a:bodyPr anchor="t" rtlCol="false" tIns="0" lIns="0" bIns="0" rIns="0">
            <a:spAutoFit/>
          </a:bodyPr>
          <a:lstStyle/>
          <a:p>
            <a:pPr algn="ctr" rtl="true">
              <a:lnSpc>
                <a:spcPts val="3799"/>
              </a:lnSpc>
            </a:pPr>
          </a:p>
          <a:p>
            <a:pPr algn="ctr" rtl="true" marL="0" indent="0" lvl="0">
              <a:lnSpc>
                <a:spcPts val="3799"/>
              </a:lnSpc>
              <a:spcBef>
                <a:spcPct val="0"/>
              </a:spcBef>
            </a:pPr>
            <a:r>
              <a:rPr lang="he-IL" sz="3999" u="sng">
                <a:solidFill>
                  <a:srgbClr val="597793"/>
                </a:solidFill>
                <a:latin typeface="Warmth"/>
                <a:ea typeface="Warmth"/>
                <a:cs typeface="Warmth"/>
                <a:sym typeface="Warmth"/>
                <a:hlinkClick r:id="rId22" tooltip="https://drive.google.com/file/d/1TaYChwYP5Ft3gZEtA0jyRDGM8iJTfm44/view?usp=sharing"/>
                <a:rtl val="true"/>
              </a:rPr>
              <a:t>קישור לסרטון בדרייב</a:t>
            </a:r>
          </a:p>
        </p:txBody>
      </p:sp>
    </p:spTree>
  </p:cSld>
  <p:clrMapOvr>
    <a:masterClrMapping/>
  </p:clrMapOvr>
  <p:timing>
    <p:tnLst>
      <p:par>
        <p:cTn dur="indefinite" restart="never" nodeType="tmRoot">
          <p:childTnLst>
            <p:video>
              <p:cMediaNode vol="100000">
                <p:cTn fill="hold" display="false">
                  <p:stCondLst>
                    <p:cond delay="indefinite"/>
                  </p:stCondLst>
                </p:cTn>
                <p:tgtEl>
                  <p:spTgt spid="29"/>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7481350" y="1748769"/>
            <a:ext cx="10137665" cy="1738313"/>
          </a:xfrm>
          <a:prstGeom prst="rect">
            <a:avLst/>
          </a:prstGeom>
        </p:spPr>
        <p:txBody>
          <a:bodyPr anchor="t" rtlCol="false" tIns="0" lIns="0" bIns="0" rIns="0">
            <a:spAutoFit/>
          </a:bodyPr>
          <a:lstStyle/>
          <a:p>
            <a:pPr algn="ctr" rtl="true">
              <a:lnSpc>
                <a:spcPts val="7125"/>
              </a:lnSpc>
            </a:pPr>
          </a:p>
          <a:p>
            <a:pPr algn="ctr" rtl="true" marL="0" indent="0" lvl="0">
              <a:lnSpc>
                <a:spcPts val="6270"/>
              </a:lnSpc>
              <a:spcBef>
                <a:spcPct val="0"/>
              </a:spcBef>
            </a:pPr>
            <a:r>
              <a:rPr lang="he-IL" sz="6600">
                <a:solidFill>
                  <a:srgbClr val="597793"/>
                </a:solidFill>
                <a:latin typeface="Warmth"/>
                <a:ea typeface="Warmth"/>
                <a:cs typeface="Warmth"/>
                <a:sym typeface="Warmth"/>
                <a:rtl val="true"/>
              </a:rPr>
              <a:t>קבלת התראה וצ’אט</a:t>
            </a:r>
          </a:p>
        </p:txBody>
      </p:sp>
      <p:grpSp>
        <p:nvGrpSpPr>
          <p:cNvPr name="Group 19" id="19"/>
          <p:cNvGrpSpPr/>
          <p:nvPr/>
        </p:nvGrpSpPr>
        <p:grpSpPr>
          <a:xfrm rot="0">
            <a:off x="3058621" y="509927"/>
            <a:ext cx="4318503" cy="916663"/>
            <a:chOff x="0" y="0"/>
            <a:chExt cx="1137384" cy="241426"/>
          </a:xfrm>
        </p:grpSpPr>
        <p:sp>
          <p:nvSpPr>
            <p:cNvPr name="Freeform 20" id="20"/>
            <p:cNvSpPr/>
            <p:nvPr/>
          </p:nvSpPr>
          <p:spPr>
            <a:xfrm flipH="false" flipV="false" rot="0">
              <a:off x="0" y="0"/>
              <a:ext cx="1137383" cy="241426"/>
            </a:xfrm>
            <a:custGeom>
              <a:avLst/>
              <a:gdLst/>
              <a:ahLst/>
              <a:cxnLst/>
              <a:rect r="r" b="b" t="t" l="l"/>
              <a:pathLst>
                <a:path h="241426" w="1137383">
                  <a:moveTo>
                    <a:pt x="91429" y="0"/>
                  </a:moveTo>
                  <a:lnTo>
                    <a:pt x="1045954" y="0"/>
                  </a:lnTo>
                  <a:cubicBezTo>
                    <a:pt x="1070203" y="0"/>
                    <a:pt x="1093458" y="9633"/>
                    <a:pt x="1110604" y="26779"/>
                  </a:cubicBezTo>
                  <a:cubicBezTo>
                    <a:pt x="1127751" y="43925"/>
                    <a:pt x="1137383" y="67181"/>
                    <a:pt x="1137383" y="91429"/>
                  </a:cubicBezTo>
                  <a:lnTo>
                    <a:pt x="1137383" y="149996"/>
                  </a:lnTo>
                  <a:cubicBezTo>
                    <a:pt x="1137383" y="200491"/>
                    <a:pt x="1096449" y="241426"/>
                    <a:pt x="1045954" y="241426"/>
                  </a:cubicBezTo>
                  <a:lnTo>
                    <a:pt x="91429" y="241426"/>
                  </a:lnTo>
                  <a:cubicBezTo>
                    <a:pt x="40934" y="241426"/>
                    <a:pt x="0" y="200491"/>
                    <a:pt x="0" y="149996"/>
                  </a:cubicBezTo>
                  <a:lnTo>
                    <a:pt x="0" y="91429"/>
                  </a:lnTo>
                  <a:cubicBezTo>
                    <a:pt x="0" y="67181"/>
                    <a:pt x="9633" y="43925"/>
                    <a:pt x="26779" y="26779"/>
                  </a:cubicBezTo>
                  <a:cubicBezTo>
                    <a:pt x="43925" y="9633"/>
                    <a:pt x="67181" y="0"/>
                    <a:pt x="91429" y="0"/>
                  </a:cubicBezTo>
                  <a:close/>
                </a:path>
              </a:pathLst>
            </a:custGeom>
            <a:solidFill>
              <a:srgbClr val="252525"/>
            </a:solidFill>
          </p:spPr>
        </p:sp>
        <p:sp>
          <p:nvSpPr>
            <p:cNvPr name="TextBox 21" id="21"/>
            <p:cNvSpPr txBox="true"/>
            <p:nvPr/>
          </p:nvSpPr>
          <p:spPr>
            <a:xfrm>
              <a:off x="0" y="-38100"/>
              <a:ext cx="1137384" cy="279526"/>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507353" y="306669"/>
            <a:ext cx="7378553" cy="9821702"/>
          </a:xfrm>
          <a:custGeom>
            <a:avLst/>
            <a:gdLst/>
            <a:ahLst/>
            <a:cxnLst/>
            <a:rect r="r" b="b" t="t" l="l"/>
            <a:pathLst>
              <a:path h="9821702" w="7378553">
                <a:moveTo>
                  <a:pt x="0" y="0"/>
                </a:moveTo>
                <a:lnTo>
                  <a:pt x="7378553" y="0"/>
                </a:lnTo>
                <a:lnTo>
                  <a:pt x="7378553" y="9821702"/>
                </a:lnTo>
                <a:lnTo>
                  <a:pt x="0" y="9821702"/>
                </a:lnTo>
                <a:lnTo>
                  <a:pt x="0" y="0"/>
                </a:lnTo>
                <a:close/>
              </a:path>
            </a:pathLst>
          </a:custGeom>
          <a:blipFill>
            <a:blip r:embed="rId18"/>
            <a:stretch>
              <a:fillRect l="0" t="0" r="0" b="0"/>
            </a:stretch>
          </a:blipFill>
        </p:spPr>
      </p:sp>
      <p:grpSp>
        <p:nvGrpSpPr>
          <p:cNvPr name="Group 23" id="23"/>
          <p:cNvGrpSpPr/>
          <p:nvPr/>
        </p:nvGrpSpPr>
        <p:grpSpPr>
          <a:xfrm rot="0">
            <a:off x="3058621" y="8927278"/>
            <a:ext cx="4318503" cy="916663"/>
            <a:chOff x="0" y="0"/>
            <a:chExt cx="1137384" cy="241426"/>
          </a:xfrm>
        </p:grpSpPr>
        <p:sp>
          <p:nvSpPr>
            <p:cNvPr name="Freeform 24" id="24"/>
            <p:cNvSpPr/>
            <p:nvPr/>
          </p:nvSpPr>
          <p:spPr>
            <a:xfrm flipH="false" flipV="false" rot="0">
              <a:off x="0" y="0"/>
              <a:ext cx="1137383" cy="241426"/>
            </a:xfrm>
            <a:custGeom>
              <a:avLst/>
              <a:gdLst/>
              <a:ahLst/>
              <a:cxnLst/>
              <a:rect r="r" b="b" t="t" l="l"/>
              <a:pathLst>
                <a:path h="241426" w="1137383">
                  <a:moveTo>
                    <a:pt x="91429" y="0"/>
                  </a:moveTo>
                  <a:lnTo>
                    <a:pt x="1045954" y="0"/>
                  </a:lnTo>
                  <a:cubicBezTo>
                    <a:pt x="1070203" y="0"/>
                    <a:pt x="1093458" y="9633"/>
                    <a:pt x="1110604" y="26779"/>
                  </a:cubicBezTo>
                  <a:cubicBezTo>
                    <a:pt x="1127751" y="43925"/>
                    <a:pt x="1137383" y="67181"/>
                    <a:pt x="1137383" y="91429"/>
                  </a:cubicBezTo>
                  <a:lnTo>
                    <a:pt x="1137383" y="149996"/>
                  </a:lnTo>
                  <a:cubicBezTo>
                    <a:pt x="1137383" y="200491"/>
                    <a:pt x="1096449" y="241426"/>
                    <a:pt x="1045954" y="241426"/>
                  </a:cubicBezTo>
                  <a:lnTo>
                    <a:pt x="91429" y="241426"/>
                  </a:lnTo>
                  <a:cubicBezTo>
                    <a:pt x="40934" y="241426"/>
                    <a:pt x="0" y="200491"/>
                    <a:pt x="0" y="149996"/>
                  </a:cubicBezTo>
                  <a:lnTo>
                    <a:pt x="0" y="91429"/>
                  </a:lnTo>
                  <a:cubicBezTo>
                    <a:pt x="0" y="67181"/>
                    <a:pt x="9633" y="43925"/>
                    <a:pt x="26779" y="26779"/>
                  </a:cubicBezTo>
                  <a:cubicBezTo>
                    <a:pt x="43925" y="9633"/>
                    <a:pt x="67181" y="0"/>
                    <a:pt x="91429" y="0"/>
                  </a:cubicBezTo>
                  <a:close/>
                </a:path>
              </a:pathLst>
            </a:custGeom>
            <a:solidFill>
              <a:srgbClr val="121212"/>
            </a:solidFill>
          </p:spPr>
        </p:sp>
        <p:sp>
          <p:nvSpPr>
            <p:cNvPr name="TextBox 25" id="25"/>
            <p:cNvSpPr txBox="true"/>
            <p:nvPr/>
          </p:nvSpPr>
          <p:spPr>
            <a:xfrm>
              <a:off x="0" y="-38100"/>
              <a:ext cx="1137384" cy="279526"/>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058621" y="5091839"/>
            <a:ext cx="4318503" cy="4734312"/>
            <a:chOff x="0" y="0"/>
            <a:chExt cx="1137384" cy="1246897"/>
          </a:xfrm>
        </p:grpSpPr>
        <p:sp>
          <p:nvSpPr>
            <p:cNvPr name="Freeform 27" id="27"/>
            <p:cNvSpPr/>
            <p:nvPr/>
          </p:nvSpPr>
          <p:spPr>
            <a:xfrm flipH="false" flipV="false" rot="0">
              <a:off x="0" y="0"/>
              <a:ext cx="1137383" cy="1246897"/>
            </a:xfrm>
            <a:custGeom>
              <a:avLst/>
              <a:gdLst/>
              <a:ahLst/>
              <a:cxnLst/>
              <a:rect r="r" b="b" t="t" l="l"/>
              <a:pathLst>
                <a:path h="1246897" w="1137383">
                  <a:moveTo>
                    <a:pt x="89637" y="0"/>
                  </a:moveTo>
                  <a:lnTo>
                    <a:pt x="1047747" y="0"/>
                  </a:lnTo>
                  <a:cubicBezTo>
                    <a:pt x="1071520" y="0"/>
                    <a:pt x="1094319" y="9444"/>
                    <a:pt x="1111130" y="26254"/>
                  </a:cubicBezTo>
                  <a:cubicBezTo>
                    <a:pt x="1127940" y="43064"/>
                    <a:pt x="1137383" y="65864"/>
                    <a:pt x="1137383" y="89637"/>
                  </a:cubicBezTo>
                  <a:lnTo>
                    <a:pt x="1137383" y="1157260"/>
                  </a:lnTo>
                  <a:cubicBezTo>
                    <a:pt x="1137383" y="1181033"/>
                    <a:pt x="1127940" y="1203833"/>
                    <a:pt x="1111130" y="1220643"/>
                  </a:cubicBezTo>
                  <a:cubicBezTo>
                    <a:pt x="1094319" y="1237453"/>
                    <a:pt x="1071520" y="1246897"/>
                    <a:pt x="1047747" y="1246897"/>
                  </a:cubicBezTo>
                  <a:lnTo>
                    <a:pt x="89637" y="1246897"/>
                  </a:lnTo>
                  <a:cubicBezTo>
                    <a:pt x="65864" y="1246897"/>
                    <a:pt x="43064" y="1237453"/>
                    <a:pt x="26254" y="1220643"/>
                  </a:cubicBezTo>
                  <a:cubicBezTo>
                    <a:pt x="9444" y="1203833"/>
                    <a:pt x="0" y="1181033"/>
                    <a:pt x="0" y="1157260"/>
                  </a:cubicBezTo>
                  <a:lnTo>
                    <a:pt x="0" y="89637"/>
                  </a:lnTo>
                  <a:cubicBezTo>
                    <a:pt x="0" y="65864"/>
                    <a:pt x="9444" y="43064"/>
                    <a:pt x="26254" y="26254"/>
                  </a:cubicBezTo>
                  <a:cubicBezTo>
                    <a:pt x="43064" y="9444"/>
                    <a:pt x="65864" y="0"/>
                    <a:pt x="89637" y="0"/>
                  </a:cubicBezTo>
                  <a:close/>
                </a:path>
              </a:pathLst>
            </a:custGeom>
            <a:solidFill>
              <a:srgbClr val="000000">
                <a:alpha val="0"/>
              </a:srgbClr>
            </a:solidFill>
            <a:ln w="190500" cap="rnd">
              <a:solidFill>
                <a:srgbClr val="121212"/>
              </a:solidFill>
              <a:prstDash val="solid"/>
              <a:round/>
            </a:ln>
          </p:spPr>
        </p:sp>
        <p:sp>
          <p:nvSpPr>
            <p:cNvPr name="TextBox 28" id="28"/>
            <p:cNvSpPr txBox="true"/>
            <p:nvPr/>
          </p:nvSpPr>
          <p:spPr>
            <a:xfrm>
              <a:off x="0" y="-38100"/>
              <a:ext cx="1137384" cy="1284997"/>
            </a:xfrm>
            <a:prstGeom prst="rect">
              <a:avLst/>
            </a:prstGeom>
          </p:spPr>
          <p:txBody>
            <a:bodyPr anchor="ctr" rtlCol="false" tIns="50800" lIns="50800" bIns="50800" rIns="50800"/>
            <a:lstStyle/>
            <a:p>
              <a:pPr algn="ctr">
                <a:lnSpc>
                  <a:spcPts val="2659"/>
                </a:lnSpc>
              </a:pPr>
            </a:p>
          </p:txBody>
        </p:sp>
      </p:grpSp>
      <p:pic>
        <p:nvPicPr>
          <p:cNvPr name="Picture 29" id="29">
            <a:hlinkClick action="ppaction://media"/>
          </p:cNvPr>
          <p:cNvPicPr>
            <a:picLocks noChangeAspect="true"/>
          </p:cNvPicPr>
          <p:nvPr>
            <a:videoFile r:link="rId20"/>
            <p:extLst>
              <p:ext uri="{DAA4B4D4-6D71-4841-9C94-3DE7FCFB9230}">
                <p14:media xmlns:p14="http://schemas.microsoft.com/office/powerpoint/2010/main" r:embed="rId21"/>
              </p:ext>
            </p:extLst>
          </p:nvPr>
        </p:nvPicPr>
        <p:blipFill>
          <a:blip r:embed="rId19"/>
          <a:srcRect l="0" t="0" r="0" b="0"/>
          <a:stretch>
            <a:fillRect/>
          </a:stretch>
        </p:blipFill>
        <p:spPr>
          <a:xfrm flipH="false" flipV="false" rot="0">
            <a:off x="3129707" y="638496"/>
            <a:ext cx="4110778" cy="8906686"/>
          </a:xfrm>
          <a:prstGeom prst="rect">
            <a:avLst/>
          </a:prstGeom>
        </p:spPr>
      </p:pic>
      <p:grpSp>
        <p:nvGrpSpPr>
          <p:cNvPr name="Group 30" id="30"/>
          <p:cNvGrpSpPr/>
          <p:nvPr/>
        </p:nvGrpSpPr>
        <p:grpSpPr>
          <a:xfrm rot="0">
            <a:off x="2948207" y="540359"/>
            <a:ext cx="4496845" cy="9354323"/>
            <a:chOff x="0" y="0"/>
            <a:chExt cx="1184354" cy="2463690"/>
          </a:xfrm>
        </p:grpSpPr>
        <p:sp>
          <p:nvSpPr>
            <p:cNvPr name="Freeform 31" id="31"/>
            <p:cNvSpPr/>
            <p:nvPr/>
          </p:nvSpPr>
          <p:spPr>
            <a:xfrm flipH="false" flipV="false" rot="0">
              <a:off x="0" y="0"/>
              <a:ext cx="1184354" cy="2463690"/>
            </a:xfrm>
            <a:custGeom>
              <a:avLst/>
              <a:gdLst/>
              <a:ahLst/>
              <a:cxnLst/>
              <a:rect r="r" b="b" t="t" l="l"/>
              <a:pathLst>
                <a:path h="2463690" w="1184354">
                  <a:moveTo>
                    <a:pt x="86082" y="0"/>
                  </a:moveTo>
                  <a:lnTo>
                    <a:pt x="1098272" y="0"/>
                  </a:lnTo>
                  <a:cubicBezTo>
                    <a:pt x="1121103" y="0"/>
                    <a:pt x="1142998" y="9069"/>
                    <a:pt x="1159141" y="25213"/>
                  </a:cubicBezTo>
                  <a:cubicBezTo>
                    <a:pt x="1175285" y="41356"/>
                    <a:pt x="1184354" y="63251"/>
                    <a:pt x="1184354" y="86082"/>
                  </a:cubicBezTo>
                  <a:lnTo>
                    <a:pt x="1184354" y="2377608"/>
                  </a:lnTo>
                  <a:cubicBezTo>
                    <a:pt x="1184354" y="2400439"/>
                    <a:pt x="1175285" y="2422334"/>
                    <a:pt x="1159141" y="2438477"/>
                  </a:cubicBezTo>
                  <a:cubicBezTo>
                    <a:pt x="1142998" y="2454621"/>
                    <a:pt x="1121103" y="2463690"/>
                    <a:pt x="1098272" y="2463690"/>
                  </a:cubicBezTo>
                  <a:lnTo>
                    <a:pt x="86082" y="2463690"/>
                  </a:lnTo>
                  <a:cubicBezTo>
                    <a:pt x="38540" y="2463690"/>
                    <a:pt x="0" y="2425150"/>
                    <a:pt x="0" y="2377608"/>
                  </a:cubicBezTo>
                  <a:lnTo>
                    <a:pt x="0" y="86082"/>
                  </a:lnTo>
                  <a:cubicBezTo>
                    <a:pt x="0" y="63251"/>
                    <a:pt x="9069" y="41356"/>
                    <a:pt x="25213" y="25213"/>
                  </a:cubicBezTo>
                  <a:cubicBezTo>
                    <a:pt x="41356" y="9069"/>
                    <a:pt x="63251" y="0"/>
                    <a:pt x="86082" y="0"/>
                  </a:cubicBezTo>
                  <a:close/>
                </a:path>
              </a:pathLst>
            </a:custGeom>
            <a:solidFill>
              <a:srgbClr val="000000">
                <a:alpha val="0"/>
              </a:srgbClr>
            </a:solidFill>
            <a:ln w="200025" cap="rnd">
              <a:solidFill>
                <a:srgbClr val="252525"/>
              </a:solidFill>
              <a:prstDash val="solid"/>
              <a:round/>
            </a:ln>
          </p:spPr>
        </p:sp>
        <p:sp>
          <p:nvSpPr>
            <p:cNvPr name="TextBox 32" id="32"/>
            <p:cNvSpPr txBox="true"/>
            <p:nvPr/>
          </p:nvSpPr>
          <p:spPr>
            <a:xfrm>
              <a:off x="0" y="-38100"/>
              <a:ext cx="1184354" cy="250179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7481350" y="3470860"/>
            <a:ext cx="10137665" cy="984250"/>
          </a:xfrm>
          <a:prstGeom prst="rect">
            <a:avLst/>
          </a:prstGeom>
        </p:spPr>
        <p:txBody>
          <a:bodyPr anchor="t" rtlCol="false" tIns="0" lIns="0" bIns="0" rIns="0">
            <a:spAutoFit/>
          </a:bodyPr>
          <a:lstStyle/>
          <a:p>
            <a:pPr algn="ctr" rtl="true">
              <a:lnSpc>
                <a:spcPts val="3799"/>
              </a:lnSpc>
            </a:pPr>
          </a:p>
          <a:p>
            <a:pPr algn="ctr" rtl="true" marL="0" indent="0" lvl="0">
              <a:lnSpc>
                <a:spcPts val="3799"/>
              </a:lnSpc>
              <a:spcBef>
                <a:spcPct val="0"/>
              </a:spcBef>
            </a:pPr>
            <a:r>
              <a:rPr lang="he-IL" sz="3999" u="sng">
                <a:solidFill>
                  <a:srgbClr val="597793"/>
                </a:solidFill>
                <a:latin typeface="Warmth"/>
                <a:ea typeface="Warmth"/>
                <a:cs typeface="Warmth"/>
                <a:sym typeface="Warmth"/>
                <a:hlinkClick r:id="rId22" tooltip="https://drive.google.com/file/d/1pwqNdEdSptNP7xOMKM2Bb3T_oByAftgD/view?usp=sharing"/>
                <a:rtl val="true"/>
              </a:rPr>
              <a:t>קישור לסרטון בדרייב</a:t>
            </a:r>
          </a:p>
        </p:txBody>
      </p:sp>
    </p:spTree>
  </p:cSld>
  <p:clrMapOvr>
    <a:masterClrMapping/>
  </p:clrMapOvr>
  <p:timing>
    <p:tnLst>
      <p:par>
        <p:cTn dur="indefinite" restart="never" nodeType="tmRoot">
          <p:childTnLst>
            <p:video>
              <p:cMediaNode vol="100000">
                <p:cTn fill="hold" display="false">
                  <p:stCondLst>
                    <p:cond delay="indefinite"/>
                  </p:stCondLst>
                </p:cTn>
                <p:tgtEl>
                  <p:spTgt spid="29"/>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7481350" y="1748769"/>
            <a:ext cx="10137665" cy="1738313"/>
          </a:xfrm>
          <a:prstGeom prst="rect">
            <a:avLst/>
          </a:prstGeom>
        </p:spPr>
        <p:txBody>
          <a:bodyPr anchor="t" rtlCol="false" tIns="0" lIns="0" bIns="0" rIns="0">
            <a:spAutoFit/>
          </a:bodyPr>
          <a:lstStyle/>
          <a:p>
            <a:pPr algn="ctr" rtl="true">
              <a:lnSpc>
                <a:spcPts val="7125"/>
              </a:lnSpc>
            </a:pPr>
          </a:p>
          <a:p>
            <a:pPr algn="ctr" rtl="true" marL="0" indent="0" lvl="0">
              <a:lnSpc>
                <a:spcPts val="6270"/>
              </a:lnSpc>
              <a:spcBef>
                <a:spcPct val="0"/>
              </a:spcBef>
            </a:pPr>
            <a:r>
              <a:rPr lang="he-IL" sz="6600">
                <a:solidFill>
                  <a:srgbClr val="597793"/>
                </a:solidFill>
                <a:latin typeface="Warmth"/>
                <a:ea typeface="Warmth"/>
                <a:cs typeface="Warmth"/>
                <a:sym typeface="Warmth"/>
                <a:rtl val="true"/>
              </a:rPr>
              <a:t>החלפת שפה+כללי</a:t>
            </a:r>
          </a:p>
        </p:txBody>
      </p:sp>
      <p:grpSp>
        <p:nvGrpSpPr>
          <p:cNvPr name="Group 19" id="19"/>
          <p:cNvGrpSpPr/>
          <p:nvPr/>
        </p:nvGrpSpPr>
        <p:grpSpPr>
          <a:xfrm rot="0">
            <a:off x="3058621" y="509927"/>
            <a:ext cx="4318503" cy="916663"/>
            <a:chOff x="0" y="0"/>
            <a:chExt cx="1137384" cy="241426"/>
          </a:xfrm>
        </p:grpSpPr>
        <p:sp>
          <p:nvSpPr>
            <p:cNvPr name="Freeform 20" id="20"/>
            <p:cNvSpPr/>
            <p:nvPr/>
          </p:nvSpPr>
          <p:spPr>
            <a:xfrm flipH="false" flipV="false" rot="0">
              <a:off x="0" y="0"/>
              <a:ext cx="1137383" cy="241426"/>
            </a:xfrm>
            <a:custGeom>
              <a:avLst/>
              <a:gdLst/>
              <a:ahLst/>
              <a:cxnLst/>
              <a:rect r="r" b="b" t="t" l="l"/>
              <a:pathLst>
                <a:path h="241426" w="1137383">
                  <a:moveTo>
                    <a:pt x="91429" y="0"/>
                  </a:moveTo>
                  <a:lnTo>
                    <a:pt x="1045954" y="0"/>
                  </a:lnTo>
                  <a:cubicBezTo>
                    <a:pt x="1070203" y="0"/>
                    <a:pt x="1093458" y="9633"/>
                    <a:pt x="1110604" y="26779"/>
                  </a:cubicBezTo>
                  <a:cubicBezTo>
                    <a:pt x="1127751" y="43925"/>
                    <a:pt x="1137383" y="67181"/>
                    <a:pt x="1137383" y="91429"/>
                  </a:cubicBezTo>
                  <a:lnTo>
                    <a:pt x="1137383" y="149996"/>
                  </a:lnTo>
                  <a:cubicBezTo>
                    <a:pt x="1137383" y="200491"/>
                    <a:pt x="1096449" y="241426"/>
                    <a:pt x="1045954" y="241426"/>
                  </a:cubicBezTo>
                  <a:lnTo>
                    <a:pt x="91429" y="241426"/>
                  </a:lnTo>
                  <a:cubicBezTo>
                    <a:pt x="40934" y="241426"/>
                    <a:pt x="0" y="200491"/>
                    <a:pt x="0" y="149996"/>
                  </a:cubicBezTo>
                  <a:lnTo>
                    <a:pt x="0" y="91429"/>
                  </a:lnTo>
                  <a:cubicBezTo>
                    <a:pt x="0" y="67181"/>
                    <a:pt x="9633" y="43925"/>
                    <a:pt x="26779" y="26779"/>
                  </a:cubicBezTo>
                  <a:cubicBezTo>
                    <a:pt x="43925" y="9633"/>
                    <a:pt x="67181" y="0"/>
                    <a:pt x="91429" y="0"/>
                  </a:cubicBezTo>
                  <a:close/>
                </a:path>
              </a:pathLst>
            </a:custGeom>
            <a:solidFill>
              <a:srgbClr val="252525"/>
            </a:solidFill>
          </p:spPr>
        </p:sp>
        <p:sp>
          <p:nvSpPr>
            <p:cNvPr name="TextBox 21" id="21"/>
            <p:cNvSpPr txBox="true"/>
            <p:nvPr/>
          </p:nvSpPr>
          <p:spPr>
            <a:xfrm>
              <a:off x="0" y="-38100"/>
              <a:ext cx="1137384" cy="279526"/>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507353" y="306669"/>
            <a:ext cx="7378553" cy="9821702"/>
          </a:xfrm>
          <a:custGeom>
            <a:avLst/>
            <a:gdLst/>
            <a:ahLst/>
            <a:cxnLst/>
            <a:rect r="r" b="b" t="t" l="l"/>
            <a:pathLst>
              <a:path h="9821702" w="7378553">
                <a:moveTo>
                  <a:pt x="0" y="0"/>
                </a:moveTo>
                <a:lnTo>
                  <a:pt x="7378553" y="0"/>
                </a:lnTo>
                <a:lnTo>
                  <a:pt x="7378553" y="9821702"/>
                </a:lnTo>
                <a:lnTo>
                  <a:pt x="0" y="9821702"/>
                </a:lnTo>
                <a:lnTo>
                  <a:pt x="0" y="0"/>
                </a:lnTo>
                <a:close/>
              </a:path>
            </a:pathLst>
          </a:custGeom>
          <a:blipFill>
            <a:blip r:embed="rId18"/>
            <a:stretch>
              <a:fillRect l="0" t="0" r="0" b="0"/>
            </a:stretch>
          </a:blipFill>
        </p:spPr>
      </p:sp>
      <p:grpSp>
        <p:nvGrpSpPr>
          <p:cNvPr name="Group 23" id="23"/>
          <p:cNvGrpSpPr/>
          <p:nvPr/>
        </p:nvGrpSpPr>
        <p:grpSpPr>
          <a:xfrm rot="0">
            <a:off x="3058621" y="8927278"/>
            <a:ext cx="4318503" cy="916663"/>
            <a:chOff x="0" y="0"/>
            <a:chExt cx="1137384" cy="241426"/>
          </a:xfrm>
        </p:grpSpPr>
        <p:sp>
          <p:nvSpPr>
            <p:cNvPr name="Freeform 24" id="24"/>
            <p:cNvSpPr/>
            <p:nvPr/>
          </p:nvSpPr>
          <p:spPr>
            <a:xfrm flipH="false" flipV="false" rot="0">
              <a:off x="0" y="0"/>
              <a:ext cx="1137383" cy="241426"/>
            </a:xfrm>
            <a:custGeom>
              <a:avLst/>
              <a:gdLst/>
              <a:ahLst/>
              <a:cxnLst/>
              <a:rect r="r" b="b" t="t" l="l"/>
              <a:pathLst>
                <a:path h="241426" w="1137383">
                  <a:moveTo>
                    <a:pt x="91429" y="0"/>
                  </a:moveTo>
                  <a:lnTo>
                    <a:pt x="1045954" y="0"/>
                  </a:lnTo>
                  <a:cubicBezTo>
                    <a:pt x="1070203" y="0"/>
                    <a:pt x="1093458" y="9633"/>
                    <a:pt x="1110604" y="26779"/>
                  </a:cubicBezTo>
                  <a:cubicBezTo>
                    <a:pt x="1127751" y="43925"/>
                    <a:pt x="1137383" y="67181"/>
                    <a:pt x="1137383" y="91429"/>
                  </a:cubicBezTo>
                  <a:lnTo>
                    <a:pt x="1137383" y="149996"/>
                  </a:lnTo>
                  <a:cubicBezTo>
                    <a:pt x="1137383" y="200491"/>
                    <a:pt x="1096449" y="241426"/>
                    <a:pt x="1045954" y="241426"/>
                  </a:cubicBezTo>
                  <a:lnTo>
                    <a:pt x="91429" y="241426"/>
                  </a:lnTo>
                  <a:cubicBezTo>
                    <a:pt x="40934" y="241426"/>
                    <a:pt x="0" y="200491"/>
                    <a:pt x="0" y="149996"/>
                  </a:cubicBezTo>
                  <a:lnTo>
                    <a:pt x="0" y="91429"/>
                  </a:lnTo>
                  <a:cubicBezTo>
                    <a:pt x="0" y="67181"/>
                    <a:pt x="9633" y="43925"/>
                    <a:pt x="26779" y="26779"/>
                  </a:cubicBezTo>
                  <a:cubicBezTo>
                    <a:pt x="43925" y="9633"/>
                    <a:pt x="67181" y="0"/>
                    <a:pt x="91429" y="0"/>
                  </a:cubicBezTo>
                  <a:close/>
                </a:path>
              </a:pathLst>
            </a:custGeom>
            <a:solidFill>
              <a:srgbClr val="121212"/>
            </a:solidFill>
          </p:spPr>
        </p:sp>
        <p:sp>
          <p:nvSpPr>
            <p:cNvPr name="TextBox 25" id="25"/>
            <p:cNvSpPr txBox="true"/>
            <p:nvPr/>
          </p:nvSpPr>
          <p:spPr>
            <a:xfrm>
              <a:off x="0" y="-38100"/>
              <a:ext cx="1137384" cy="279526"/>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058621" y="5091839"/>
            <a:ext cx="4318503" cy="4734312"/>
            <a:chOff x="0" y="0"/>
            <a:chExt cx="1137384" cy="1246897"/>
          </a:xfrm>
        </p:grpSpPr>
        <p:sp>
          <p:nvSpPr>
            <p:cNvPr name="Freeform 27" id="27"/>
            <p:cNvSpPr/>
            <p:nvPr/>
          </p:nvSpPr>
          <p:spPr>
            <a:xfrm flipH="false" flipV="false" rot="0">
              <a:off x="0" y="0"/>
              <a:ext cx="1137383" cy="1246897"/>
            </a:xfrm>
            <a:custGeom>
              <a:avLst/>
              <a:gdLst/>
              <a:ahLst/>
              <a:cxnLst/>
              <a:rect r="r" b="b" t="t" l="l"/>
              <a:pathLst>
                <a:path h="1246897" w="1137383">
                  <a:moveTo>
                    <a:pt x="89637" y="0"/>
                  </a:moveTo>
                  <a:lnTo>
                    <a:pt x="1047747" y="0"/>
                  </a:lnTo>
                  <a:cubicBezTo>
                    <a:pt x="1071520" y="0"/>
                    <a:pt x="1094319" y="9444"/>
                    <a:pt x="1111130" y="26254"/>
                  </a:cubicBezTo>
                  <a:cubicBezTo>
                    <a:pt x="1127940" y="43064"/>
                    <a:pt x="1137383" y="65864"/>
                    <a:pt x="1137383" y="89637"/>
                  </a:cubicBezTo>
                  <a:lnTo>
                    <a:pt x="1137383" y="1157260"/>
                  </a:lnTo>
                  <a:cubicBezTo>
                    <a:pt x="1137383" y="1181033"/>
                    <a:pt x="1127940" y="1203833"/>
                    <a:pt x="1111130" y="1220643"/>
                  </a:cubicBezTo>
                  <a:cubicBezTo>
                    <a:pt x="1094319" y="1237453"/>
                    <a:pt x="1071520" y="1246897"/>
                    <a:pt x="1047747" y="1246897"/>
                  </a:cubicBezTo>
                  <a:lnTo>
                    <a:pt x="89637" y="1246897"/>
                  </a:lnTo>
                  <a:cubicBezTo>
                    <a:pt x="65864" y="1246897"/>
                    <a:pt x="43064" y="1237453"/>
                    <a:pt x="26254" y="1220643"/>
                  </a:cubicBezTo>
                  <a:cubicBezTo>
                    <a:pt x="9444" y="1203833"/>
                    <a:pt x="0" y="1181033"/>
                    <a:pt x="0" y="1157260"/>
                  </a:cubicBezTo>
                  <a:lnTo>
                    <a:pt x="0" y="89637"/>
                  </a:lnTo>
                  <a:cubicBezTo>
                    <a:pt x="0" y="65864"/>
                    <a:pt x="9444" y="43064"/>
                    <a:pt x="26254" y="26254"/>
                  </a:cubicBezTo>
                  <a:cubicBezTo>
                    <a:pt x="43064" y="9444"/>
                    <a:pt x="65864" y="0"/>
                    <a:pt x="89637" y="0"/>
                  </a:cubicBezTo>
                  <a:close/>
                </a:path>
              </a:pathLst>
            </a:custGeom>
            <a:solidFill>
              <a:srgbClr val="000000">
                <a:alpha val="0"/>
              </a:srgbClr>
            </a:solidFill>
            <a:ln w="190500" cap="rnd">
              <a:solidFill>
                <a:srgbClr val="121212"/>
              </a:solidFill>
              <a:prstDash val="solid"/>
              <a:round/>
            </a:ln>
          </p:spPr>
        </p:sp>
        <p:sp>
          <p:nvSpPr>
            <p:cNvPr name="TextBox 28" id="28"/>
            <p:cNvSpPr txBox="true"/>
            <p:nvPr/>
          </p:nvSpPr>
          <p:spPr>
            <a:xfrm>
              <a:off x="0" y="-38100"/>
              <a:ext cx="1137384" cy="1284997"/>
            </a:xfrm>
            <a:prstGeom prst="rect">
              <a:avLst/>
            </a:prstGeom>
          </p:spPr>
          <p:txBody>
            <a:bodyPr anchor="ctr" rtlCol="false" tIns="50800" lIns="50800" bIns="50800" rIns="50800"/>
            <a:lstStyle/>
            <a:p>
              <a:pPr algn="ctr">
                <a:lnSpc>
                  <a:spcPts val="2659"/>
                </a:lnSpc>
              </a:pPr>
            </a:p>
          </p:txBody>
        </p:sp>
      </p:grpSp>
      <p:pic>
        <p:nvPicPr>
          <p:cNvPr name="Picture 29" id="29">
            <a:hlinkClick action="ppaction://media"/>
          </p:cNvPr>
          <p:cNvPicPr>
            <a:picLocks noChangeAspect="true"/>
          </p:cNvPicPr>
          <p:nvPr>
            <a:videoFile r:link="rId20"/>
            <p:extLst>
              <p:ext uri="{DAA4B4D4-6D71-4841-9C94-3DE7FCFB9230}">
                <p14:media xmlns:p14="http://schemas.microsoft.com/office/powerpoint/2010/main" r:embed="rId21"/>
              </p:ext>
            </p:extLst>
          </p:nvPr>
        </p:nvPicPr>
        <p:blipFill>
          <a:blip r:embed="rId19"/>
          <a:srcRect l="0" t="0" r="0" b="0"/>
          <a:stretch>
            <a:fillRect/>
          </a:stretch>
        </p:blipFill>
        <p:spPr>
          <a:xfrm flipH="false" flipV="false" rot="0">
            <a:off x="3148395" y="716908"/>
            <a:ext cx="4096469" cy="8875682"/>
          </a:xfrm>
          <a:prstGeom prst="rect">
            <a:avLst/>
          </a:prstGeom>
        </p:spPr>
      </p:pic>
      <p:grpSp>
        <p:nvGrpSpPr>
          <p:cNvPr name="Group 30" id="30"/>
          <p:cNvGrpSpPr/>
          <p:nvPr/>
        </p:nvGrpSpPr>
        <p:grpSpPr>
          <a:xfrm rot="0">
            <a:off x="2948207" y="509927"/>
            <a:ext cx="4496845" cy="9354323"/>
            <a:chOff x="0" y="0"/>
            <a:chExt cx="1184354" cy="2463690"/>
          </a:xfrm>
        </p:grpSpPr>
        <p:sp>
          <p:nvSpPr>
            <p:cNvPr name="Freeform 31" id="31"/>
            <p:cNvSpPr/>
            <p:nvPr/>
          </p:nvSpPr>
          <p:spPr>
            <a:xfrm flipH="false" flipV="false" rot="0">
              <a:off x="0" y="0"/>
              <a:ext cx="1184354" cy="2463690"/>
            </a:xfrm>
            <a:custGeom>
              <a:avLst/>
              <a:gdLst/>
              <a:ahLst/>
              <a:cxnLst/>
              <a:rect r="r" b="b" t="t" l="l"/>
              <a:pathLst>
                <a:path h="2463690" w="1184354">
                  <a:moveTo>
                    <a:pt x="86082" y="0"/>
                  </a:moveTo>
                  <a:lnTo>
                    <a:pt x="1098272" y="0"/>
                  </a:lnTo>
                  <a:cubicBezTo>
                    <a:pt x="1121103" y="0"/>
                    <a:pt x="1142998" y="9069"/>
                    <a:pt x="1159141" y="25213"/>
                  </a:cubicBezTo>
                  <a:cubicBezTo>
                    <a:pt x="1175285" y="41356"/>
                    <a:pt x="1184354" y="63251"/>
                    <a:pt x="1184354" y="86082"/>
                  </a:cubicBezTo>
                  <a:lnTo>
                    <a:pt x="1184354" y="2377608"/>
                  </a:lnTo>
                  <a:cubicBezTo>
                    <a:pt x="1184354" y="2400439"/>
                    <a:pt x="1175285" y="2422334"/>
                    <a:pt x="1159141" y="2438477"/>
                  </a:cubicBezTo>
                  <a:cubicBezTo>
                    <a:pt x="1142998" y="2454621"/>
                    <a:pt x="1121103" y="2463690"/>
                    <a:pt x="1098272" y="2463690"/>
                  </a:cubicBezTo>
                  <a:lnTo>
                    <a:pt x="86082" y="2463690"/>
                  </a:lnTo>
                  <a:cubicBezTo>
                    <a:pt x="38540" y="2463690"/>
                    <a:pt x="0" y="2425150"/>
                    <a:pt x="0" y="2377608"/>
                  </a:cubicBezTo>
                  <a:lnTo>
                    <a:pt x="0" y="86082"/>
                  </a:lnTo>
                  <a:cubicBezTo>
                    <a:pt x="0" y="63251"/>
                    <a:pt x="9069" y="41356"/>
                    <a:pt x="25213" y="25213"/>
                  </a:cubicBezTo>
                  <a:cubicBezTo>
                    <a:pt x="41356" y="9069"/>
                    <a:pt x="63251" y="0"/>
                    <a:pt x="86082" y="0"/>
                  </a:cubicBezTo>
                  <a:close/>
                </a:path>
              </a:pathLst>
            </a:custGeom>
            <a:solidFill>
              <a:srgbClr val="000000">
                <a:alpha val="0"/>
              </a:srgbClr>
            </a:solidFill>
            <a:ln w="200025" cap="rnd">
              <a:solidFill>
                <a:srgbClr val="252525"/>
              </a:solidFill>
              <a:prstDash val="solid"/>
              <a:round/>
            </a:ln>
          </p:spPr>
        </p:sp>
        <p:sp>
          <p:nvSpPr>
            <p:cNvPr name="TextBox 32" id="32"/>
            <p:cNvSpPr txBox="true"/>
            <p:nvPr/>
          </p:nvSpPr>
          <p:spPr>
            <a:xfrm>
              <a:off x="0" y="-38100"/>
              <a:ext cx="1184354" cy="250179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7481350" y="3810932"/>
            <a:ext cx="10137665" cy="517528"/>
          </a:xfrm>
          <a:prstGeom prst="rect">
            <a:avLst/>
          </a:prstGeom>
        </p:spPr>
        <p:txBody>
          <a:bodyPr anchor="t" rtlCol="false" tIns="0" lIns="0" bIns="0" rIns="0">
            <a:spAutoFit/>
          </a:bodyPr>
          <a:lstStyle/>
          <a:p>
            <a:pPr algn="ctr" rtl="true" marL="0" indent="0" lvl="0">
              <a:lnSpc>
                <a:spcPts val="3800"/>
              </a:lnSpc>
              <a:spcBef>
                <a:spcPct val="0"/>
              </a:spcBef>
            </a:pPr>
            <a:r>
              <a:rPr lang="he-IL" sz="4000" u="sng">
                <a:solidFill>
                  <a:srgbClr val="597793"/>
                </a:solidFill>
                <a:latin typeface="Warmth"/>
                <a:ea typeface="Warmth"/>
                <a:cs typeface="Warmth"/>
                <a:sym typeface="Warmth"/>
                <a:hlinkClick r:id="rId22" tooltip="https://drive.google.com/file/d/10MD_ZDGtN8ei2qM06uHH5imuJaCdqRb8/view?usp=sharing"/>
                <a:rtl val="true"/>
              </a:rPr>
              <a:t>קישור לסרטון בדרייב</a:t>
            </a:r>
          </a:p>
        </p:txBody>
      </p:sp>
    </p:spTree>
  </p:cSld>
  <p:clrMapOvr>
    <a:masterClrMapping/>
  </p:clrMapOvr>
  <p:timing>
    <p:tnLst>
      <p:par>
        <p:cTn dur="indefinite" restart="never" nodeType="tmRoot">
          <p:childTnLst>
            <p:video>
              <p:cMediaNode vol="100000">
                <p:cTn fill="hold" display="false">
                  <p:stCondLst>
                    <p:cond delay="indefinite"/>
                  </p:stCondLst>
                </p:cTn>
                <p:tgtEl>
                  <p:spTgt spid="29"/>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4075167" y="1748769"/>
            <a:ext cx="10137665" cy="962025"/>
          </a:xfrm>
          <a:prstGeom prst="rect">
            <a:avLst/>
          </a:prstGeom>
        </p:spPr>
        <p:txBody>
          <a:bodyPr anchor="t" rtlCol="false" tIns="0" lIns="0" bIns="0" rIns="0">
            <a:spAutoFit/>
          </a:bodyPr>
          <a:lstStyle/>
          <a:p>
            <a:pPr algn="ctr" rtl="true" marL="0" indent="0" lvl="0">
              <a:lnSpc>
                <a:spcPts val="7125"/>
              </a:lnSpc>
              <a:spcBef>
                <a:spcPct val="0"/>
              </a:spcBef>
            </a:pPr>
            <a:r>
              <a:rPr lang="he-IL" sz="7500">
                <a:solidFill>
                  <a:srgbClr val="597793"/>
                </a:solidFill>
                <a:latin typeface="Warmth"/>
                <a:ea typeface="Warmth"/>
                <a:cs typeface="Warmth"/>
                <a:sym typeface="Warmth"/>
                <a:rtl val="true"/>
              </a:rPr>
              <a:t>פערים:</a:t>
            </a:r>
          </a:p>
        </p:txBody>
      </p:sp>
      <p:sp>
        <p:nvSpPr>
          <p:cNvPr name="TextBox 19" id="19"/>
          <p:cNvSpPr txBox="true"/>
          <p:nvPr/>
        </p:nvSpPr>
        <p:spPr>
          <a:xfrm rot="0">
            <a:off x="1690850" y="2844144"/>
            <a:ext cx="14906301" cy="4256342"/>
          </a:xfrm>
          <a:prstGeom prst="rect">
            <a:avLst/>
          </a:prstGeom>
        </p:spPr>
        <p:txBody>
          <a:bodyPr anchor="t" rtlCol="false" tIns="0" lIns="0" bIns="0" rIns="0">
            <a:spAutoFit/>
          </a:bodyPr>
          <a:lstStyle/>
          <a:p>
            <a:pPr algn="r" rtl="true">
              <a:lnSpc>
                <a:spcPts val="4273"/>
              </a:lnSpc>
            </a:pP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התראות נוספות עבור מנהלים, לדוגמה כאשר משתמש מעלה דיווח, או משתמש מעלה פוסט חדש שזקוק לאישור מנהל, המנהלים יקבלו הודעה מתאימה. ניתן גם לסנן לפי מנהל מקומי, שיקבל הודעה רק אם הפוסט/דיווח ברדיוס מסוים.</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התראות עבור משתמש ששלח פוסט/דיווח והמנהל הגיב עליהם.</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הוספה של אפשרות לבקש שירות/מוצר.</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הצגה של מוצרים על מפה.</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אפשרות לפרסום אנונימי.</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4075167" y="1748769"/>
            <a:ext cx="10137665" cy="962025"/>
          </a:xfrm>
          <a:prstGeom prst="rect">
            <a:avLst/>
          </a:prstGeom>
        </p:spPr>
        <p:txBody>
          <a:bodyPr anchor="t" rtlCol="false" tIns="0" lIns="0" bIns="0" rIns="0">
            <a:spAutoFit/>
          </a:bodyPr>
          <a:lstStyle/>
          <a:p>
            <a:pPr algn="ctr" rtl="true" marL="0" indent="0" lvl="0">
              <a:lnSpc>
                <a:spcPts val="7125"/>
              </a:lnSpc>
              <a:spcBef>
                <a:spcPct val="0"/>
              </a:spcBef>
            </a:pPr>
            <a:r>
              <a:rPr lang="he-IL" sz="7500">
                <a:solidFill>
                  <a:srgbClr val="597793"/>
                </a:solidFill>
                <a:latin typeface="Warmth"/>
                <a:ea typeface="Warmth"/>
                <a:cs typeface="Warmth"/>
                <a:sym typeface="Warmth"/>
                <a:rtl val="true"/>
              </a:rPr>
              <a:t>לבטים:</a:t>
            </a:r>
          </a:p>
        </p:txBody>
      </p:sp>
      <p:sp>
        <p:nvSpPr>
          <p:cNvPr name="TextBox 19" id="19"/>
          <p:cNvSpPr txBox="true"/>
          <p:nvPr/>
        </p:nvSpPr>
        <p:spPr>
          <a:xfrm rot="0">
            <a:off x="1690850" y="3182983"/>
            <a:ext cx="14906301" cy="3189542"/>
          </a:xfrm>
          <a:prstGeom prst="rect">
            <a:avLst/>
          </a:prstGeom>
        </p:spPr>
        <p:txBody>
          <a:bodyPr anchor="t" rtlCol="false" tIns="0" lIns="0" bIns="0" rIns="0">
            <a:spAutoFit/>
          </a:bodyPr>
          <a:lstStyle/>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עבודה עם </a:t>
            </a:r>
            <a:r>
              <a:rPr lang="en-US" sz="3052">
                <a:solidFill>
                  <a:srgbClr val="475057"/>
                </a:solidFill>
                <a:latin typeface="Warmth"/>
                <a:ea typeface="Warmth"/>
                <a:cs typeface="Warmth"/>
                <a:sym typeface="Warmth"/>
              </a:rPr>
              <a:t>android studio</a:t>
            </a:r>
            <a:r>
              <a:rPr lang="he-IL" sz="3052">
                <a:solidFill>
                  <a:srgbClr val="475057"/>
                </a:solidFill>
                <a:latin typeface="Warmth"/>
                <a:ea typeface="Warmth"/>
                <a:cs typeface="Warmth"/>
                <a:sym typeface="Warmth"/>
                <a:rtl val="true"/>
              </a:rPr>
              <a:t> לעומת </a:t>
            </a:r>
            <a:r>
              <a:rPr lang="en-US" sz="3052">
                <a:solidFill>
                  <a:srgbClr val="475057"/>
                </a:solidFill>
                <a:latin typeface="Warmth"/>
                <a:ea typeface="Warmth"/>
                <a:cs typeface="Warmth"/>
                <a:sym typeface="Warmth"/>
              </a:rPr>
              <a:t>react native</a:t>
            </a:r>
            <a:r>
              <a:rPr lang="ar-EG" sz="3052">
                <a:solidFill>
                  <a:srgbClr val="475057"/>
                </a:solidFill>
                <a:latin typeface="Warmth"/>
                <a:ea typeface="Warmth"/>
                <a:cs typeface="Warmth"/>
                <a:sym typeface="Warmth"/>
                <a:rtl val="true"/>
              </a:rPr>
              <a:t>.</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שימוש ב- </a:t>
            </a:r>
            <a:r>
              <a:rPr lang="en-US" sz="3052">
                <a:solidFill>
                  <a:srgbClr val="475057"/>
                </a:solidFill>
                <a:latin typeface="Warmth"/>
                <a:ea typeface="Warmth"/>
                <a:cs typeface="Warmth"/>
                <a:sym typeface="Warmth"/>
              </a:rPr>
              <a:t>raeltime</a:t>
            </a:r>
            <a:r>
              <a:rPr lang="he-IL" sz="3052">
                <a:solidFill>
                  <a:srgbClr val="475057"/>
                </a:solidFill>
                <a:latin typeface="Warmth"/>
                <a:ea typeface="Warmth"/>
                <a:cs typeface="Warmth"/>
                <a:sym typeface="Warmth"/>
                <a:rtl val="true"/>
              </a:rPr>
              <a:t> או ב </a:t>
            </a:r>
            <a:r>
              <a:rPr lang="en-US" sz="3052">
                <a:solidFill>
                  <a:srgbClr val="475057"/>
                </a:solidFill>
                <a:latin typeface="Warmth"/>
                <a:ea typeface="Warmth"/>
                <a:cs typeface="Warmth"/>
                <a:sym typeface="Warmth"/>
              </a:rPr>
              <a:t>firestore</a:t>
            </a:r>
            <a:r>
              <a:rPr lang="ar-EG" sz="3052">
                <a:solidFill>
                  <a:srgbClr val="475057"/>
                </a:solidFill>
                <a:latin typeface="Warmth"/>
                <a:ea typeface="Warmth"/>
                <a:cs typeface="Warmth"/>
                <a:sym typeface="Warmth"/>
                <a:rtl val="true"/>
              </a:rPr>
              <a:t>.</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חלוקת עבודה בצוות.</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עיצוב - כניסה לעולם לא מוכר ושאיבת מידע ממקורות שונים שגרמו למחלוקות.</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צורת עבודה - יצירת </a:t>
            </a:r>
            <a:r>
              <a:rPr lang="en-US" sz="3052">
                <a:solidFill>
                  <a:srgbClr val="475057"/>
                </a:solidFill>
                <a:latin typeface="Warmth"/>
                <a:ea typeface="Warmth"/>
                <a:cs typeface="Warmth"/>
                <a:sym typeface="Warmth"/>
              </a:rPr>
              <a:t>branch</a:t>
            </a:r>
            <a:r>
              <a:rPr lang="he-IL" sz="3052">
                <a:solidFill>
                  <a:srgbClr val="475057"/>
                </a:solidFill>
                <a:latin typeface="Warmth"/>
                <a:ea typeface="Warmth"/>
                <a:cs typeface="Warmth"/>
                <a:sym typeface="Warmth"/>
                <a:rtl val="true"/>
              </a:rPr>
              <a:t>’ים לפי משימות או לפי אנשים.</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מתח בין הספק לאיכות הקוד.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4075167" y="1748769"/>
            <a:ext cx="10137665" cy="962025"/>
          </a:xfrm>
          <a:prstGeom prst="rect">
            <a:avLst/>
          </a:prstGeom>
        </p:spPr>
        <p:txBody>
          <a:bodyPr anchor="t" rtlCol="false" tIns="0" lIns="0" bIns="0" rIns="0">
            <a:spAutoFit/>
          </a:bodyPr>
          <a:lstStyle/>
          <a:p>
            <a:pPr algn="ctr" rtl="true" marL="0" indent="0" lvl="0">
              <a:lnSpc>
                <a:spcPts val="7125"/>
              </a:lnSpc>
              <a:spcBef>
                <a:spcPct val="0"/>
              </a:spcBef>
            </a:pPr>
            <a:r>
              <a:rPr lang="he-IL" sz="7500">
                <a:solidFill>
                  <a:srgbClr val="597793"/>
                </a:solidFill>
                <a:latin typeface="Warmth"/>
                <a:ea typeface="Warmth"/>
                <a:cs typeface="Warmth"/>
                <a:sym typeface="Warmth"/>
                <a:rtl val="true"/>
              </a:rPr>
              <a:t>כדאי להוסיף לאפליקציה:</a:t>
            </a:r>
          </a:p>
        </p:txBody>
      </p:sp>
      <p:sp>
        <p:nvSpPr>
          <p:cNvPr name="TextBox 19" id="19"/>
          <p:cNvSpPr txBox="true"/>
          <p:nvPr/>
        </p:nvSpPr>
        <p:spPr>
          <a:xfrm rot="0">
            <a:off x="1690850" y="2844144"/>
            <a:ext cx="14906301" cy="3722942"/>
          </a:xfrm>
          <a:prstGeom prst="rect">
            <a:avLst/>
          </a:prstGeom>
        </p:spPr>
        <p:txBody>
          <a:bodyPr anchor="t" rtlCol="false" tIns="0" lIns="0" bIns="0" rIns="0">
            <a:spAutoFit/>
          </a:bodyPr>
          <a:lstStyle/>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אפשרות לפרסם בקשת שירות/ מוצר.</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התראות על העלאת פוסט לאדמינים.</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התראות על נתינת הרשאות אדמין למשתמש.</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חלוקת אזורים לאדמינים מקומיים כדי שהעומס יתחלק בין כולם.</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דאשבורד אדמינים משותף לפרסום הודעות ועדכונים לאדמינים.</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אינטגרציה לניווט לנקודת איסוף מוצר.</a:t>
            </a:r>
          </a:p>
          <a:p>
            <a:pPr algn="r" rtl="true" marL="659030" indent="-329515" lvl="1">
              <a:lnSpc>
                <a:spcPts val="4273"/>
              </a:lnSpc>
              <a:buAutoNum type="arabicPeriod" startAt="1"/>
            </a:pPr>
            <a:r>
              <a:rPr lang="he-IL" sz="3052">
                <a:solidFill>
                  <a:srgbClr val="475057"/>
                </a:solidFill>
                <a:latin typeface="Warmth"/>
                <a:ea typeface="Warmth"/>
                <a:cs typeface="Warmth"/>
                <a:sym typeface="Warmth"/>
                <a:rtl val="true"/>
              </a:rPr>
              <a:t>דירוג של בעלי מקצוע שמציעים שירותים.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6063539" y="7557156"/>
            <a:ext cx="12586078" cy="1162050"/>
          </a:xfrm>
          <a:prstGeom prst="rect">
            <a:avLst/>
          </a:prstGeom>
        </p:spPr>
        <p:txBody>
          <a:bodyPr anchor="t" rtlCol="false" tIns="0" lIns="0" bIns="0" rIns="0">
            <a:spAutoFit/>
          </a:bodyPr>
          <a:lstStyle/>
          <a:p>
            <a:pPr algn="ctr" marL="0" indent="0" lvl="0">
              <a:lnSpc>
                <a:spcPts val="8550"/>
              </a:lnSpc>
              <a:spcBef>
                <a:spcPct val="0"/>
              </a:spcBef>
            </a:pPr>
            <a:r>
              <a:rPr lang="en-US" sz="9000">
                <a:solidFill>
                  <a:srgbClr val="475057"/>
                </a:solidFill>
                <a:latin typeface="Warmth"/>
                <a:ea typeface="Warmth"/>
                <a:cs typeface="Warmth"/>
                <a:sym typeface="Warmth"/>
              </a:rPr>
              <a:t>Thank You !</a:t>
            </a:r>
          </a:p>
        </p:txBody>
      </p:sp>
      <p:sp>
        <p:nvSpPr>
          <p:cNvPr name="TextBox 19" id="19"/>
          <p:cNvSpPr txBox="true"/>
          <p:nvPr/>
        </p:nvSpPr>
        <p:spPr>
          <a:xfrm rot="0">
            <a:off x="-1402912" y="1678498"/>
            <a:ext cx="14111373" cy="4478174"/>
          </a:xfrm>
          <a:prstGeom prst="rect">
            <a:avLst/>
          </a:prstGeom>
        </p:spPr>
        <p:txBody>
          <a:bodyPr anchor="t" rtlCol="false" tIns="0" lIns="0" bIns="0" rIns="0">
            <a:spAutoFit/>
          </a:bodyPr>
          <a:lstStyle/>
          <a:p>
            <a:pPr algn="ctr">
              <a:lnSpc>
                <a:spcPts val="36835"/>
              </a:lnSpc>
            </a:pPr>
            <a:r>
              <a:rPr lang="en-US" b="true" sz="26311" spc="-1999">
                <a:solidFill>
                  <a:srgbClr val="A6A6A6"/>
                </a:solidFill>
                <a:latin typeface="Montserrat Ultra-Bold"/>
                <a:ea typeface="Montserrat Ultra-Bold"/>
                <a:cs typeface="Montserrat Ultra-Bold"/>
                <a:sym typeface="Montserrat Ultra-Bold"/>
              </a:rPr>
              <a:t>helpi</a:t>
            </a:r>
          </a:p>
        </p:txBody>
      </p:sp>
      <p:sp>
        <p:nvSpPr>
          <p:cNvPr name="Freeform 20" id="20"/>
          <p:cNvSpPr/>
          <p:nvPr/>
        </p:nvSpPr>
        <p:spPr>
          <a:xfrm flipH="false" flipV="false" rot="0">
            <a:off x="2557601" y="1567794"/>
            <a:ext cx="4897397" cy="1704562"/>
          </a:xfrm>
          <a:custGeom>
            <a:avLst/>
            <a:gdLst/>
            <a:ahLst/>
            <a:cxnLst/>
            <a:rect r="r" b="b" t="t" l="l"/>
            <a:pathLst>
              <a:path h="1704562" w="4897397">
                <a:moveTo>
                  <a:pt x="0" y="0"/>
                </a:moveTo>
                <a:lnTo>
                  <a:pt x="4897396" y="0"/>
                </a:lnTo>
                <a:lnTo>
                  <a:pt x="4897396" y="1704562"/>
                </a:lnTo>
                <a:lnTo>
                  <a:pt x="0" y="170456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1" id="21"/>
          <p:cNvSpPr txBox="true"/>
          <p:nvPr/>
        </p:nvSpPr>
        <p:spPr>
          <a:xfrm rot="0">
            <a:off x="1708797" y="5946307"/>
            <a:ext cx="7887955" cy="511866"/>
          </a:xfrm>
          <a:prstGeom prst="rect">
            <a:avLst/>
          </a:prstGeom>
        </p:spPr>
        <p:txBody>
          <a:bodyPr anchor="t" rtlCol="false" tIns="0" lIns="0" bIns="0" rIns="0">
            <a:spAutoFit/>
          </a:bodyPr>
          <a:lstStyle/>
          <a:p>
            <a:pPr algn="ctr">
              <a:lnSpc>
                <a:spcPts val="4348"/>
              </a:lnSpc>
            </a:pPr>
            <a:r>
              <a:rPr lang="en-US" b="true" sz="3105" spc="1242">
                <a:solidFill>
                  <a:srgbClr val="545454"/>
                </a:solidFill>
                <a:latin typeface="Josefin Sans Bold"/>
                <a:ea typeface="Josefin Sans Bold"/>
                <a:cs typeface="Josefin Sans Bold"/>
                <a:sym typeface="Josefin Sans Bold"/>
              </a:rPr>
              <a:t>FOR A BETTER WORLD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1319892" y="3640451"/>
            <a:ext cx="15449616" cy="4308475"/>
          </a:xfrm>
          <a:prstGeom prst="rect">
            <a:avLst/>
          </a:prstGeom>
        </p:spPr>
        <p:txBody>
          <a:bodyPr anchor="t" rtlCol="false" tIns="0" lIns="0" bIns="0" rIns="0">
            <a:spAutoFit/>
          </a:bodyPr>
          <a:lstStyle/>
          <a:p>
            <a:pPr algn="r" rtl="true">
              <a:lnSpc>
                <a:spcPts val="4324"/>
              </a:lnSpc>
            </a:pPr>
            <a:r>
              <a:rPr lang="he-IL" sz="2499">
                <a:solidFill>
                  <a:srgbClr val="475057"/>
                </a:solidFill>
                <a:latin typeface="TDTD갈팡질팡"/>
                <a:ea typeface="TDTD갈팡질팡"/>
                <a:cs typeface="TDTD갈팡질팡"/>
                <a:sym typeface="TDTD갈팡질팡"/>
                <a:rtl val="true"/>
              </a:rPr>
              <a:t>חלוקת התפקידים היית בעיקר במפגשי זום. העלנו ביחד את הדרישות הבאות וחילקנו משימות. לכל חבר צוות היה את ה</a:t>
            </a:r>
            <a:r>
              <a:rPr lang="en-US" sz="2499">
                <a:solidFill>
                  <a:srgbClr val="475057"/>
                </a:solidFill>
                <a:latin typeface="TDTD갈팡질팡"/>
                <a:ea typeface="TDTD갈팡질팡"/>
                <a:cs typeface="TDTD갈팡질팡"/>
                <a:sym typeface="TDTD갈팡질팡"/>
              </a:rPr>
              <a:t>branch</a:t>
            </a:r>
            <a:r>
              <a:rPr lang="he-IL" sz="2499">
                <a:solidFill>
                  <a:srgbClr val="475057"/>
                </a:solidFill>
                <a:latin typeface="TDTD갈팡질팡"/>
                <a:ea typeface="TDTD갈팡질팡"/>
                <a:cs typeface="TDTD갈팡질팡"/>
                <a:sym typeface="TDTD갈팡질팡"/>
                <a:rtl val="true"/>
              </a:rPr>
              <a:t> שלו, וכאשר הוא סיים כל שלב הוא מירגג’ אותו עם המאסטר.</a:t>
            </a:r>
          </a:p>
          <a:p>
            <a:pPr algn="r" rtl="true">
              <a:lnSpc>
                <a:spcPts val="4324"/>
              </a:lnSpc>
            </a:pPr>
            <a:r>
              <a:rPr lang="he-IL" sz="2499">
                <a:solidFill>
                  <a:srgbClr val="475057"/>
                </a:solidFill>
                <a:latin typeface="TDTD갈팡질팡"/>
                <a:ea typeface="TDTD갈팡질팡"/>
                <a:cs typeface="TDTD갈팡질팡"/>
                <a:sym typeface="TDTD갈팡질팡"/>
                <a:rtl val="true"/>
              </a:rPr>
              <a:t>כל חבר צוות לקח חלק ברוב חלקי הקוד, אבל היו כאלה שהעדיפו להתמקד בנושאים ספציפים.</a:t>
            </a:r>
          </a:p>
          <a:p>
            <a:pPr algn="r" rtl="true">
              <a:lnSpc>
                <a:spcPts val="4324"/>
              </a:lnSpc>
            </a:pPr>
          </a:p>
          <a:p>
            <a:pPr algn="r"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שי: עבד ברוב חלקי הפרויקט - גם הלוגיקה ועבודה מול ה</a:t>
            </a:r>
            <a:r>
              <a:rPr lang="en-US" sz="2499">
                <a:solidFill>
                  <a:srgbClr val="475057"/>
                </a:solidFill>
                <a:latin typeface="TDTD갈팡질팡"/>
                <a:ea typeface="TDTD갈팡질팡"/>
                <a:cs typeface="TDTD갈팡질팡"/>
                <a:sym typeface="TDTD갈팡질팡"/>
              </a:rPr>
              <a:t>firebase</a:t>
            </a:r>
            <a:r>
              <a:rPr lang="he-IL" sz="2499">
                <a:solidFill>
                  <a:srgbClr val="475057"/>
                </a:solidFill>
                <a:latin typeface="TDTD갈팡질팡"/>
                <a:ea typeface="TDTD갈팡질팡"/>
                <a:cs typeface="TDTD갈팡질팡"/>
                <a:sym typeface="TDTD갈팡질팡"/>
                <a:rtl val="true"/>
              </a:rPr>
              <a:t> וגם בעיצוב וה</a:t>
            </a:r>
            <a:r>
              <a:rPr lang="en-US" sz="2499">
                <a:solidFill>
                  <a:srgbClr val="475057"/>
                </a:solidFill>
                <a:latin typeface="TDTD갈팡질팡"/>
                <a:ea typeface="TDTD갈팡질팡"/>
                <a:cs typeface="TDTD갈팡질팡"/>
                <a:sym typeface="TDTD갈팡질팡"/>
              </a:rPr>
              <a:t>UI</a:t>
            </a:r>
            <a:r>
              <a:rPr lang="ar-EG" sz="2499">
                <a:solidFill>
                  <a:srgbClr val="475057"/>
                </a:solidFill>
                <a:latin typeface="TDTD갈팡질팡"/>
                <a:ea typeface="TDTD갈팡질팡"/>
                <a:cs typeface="TDTD갈팡질팡"/>
                <a:sym typeface="TDTD갈팡질팡"/>
                <a:rtl val="true"/>
              </a:rPr>
              <a:t>.</a:t>
            </a:r>
          </a:p>
          <a:p>
            <a:pPr algn="r"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בר: </a:t>
            </a:r>
            <a:r>
              <a:rPr lang="en-US" sz="2499">
                <a:solidFill>
                  <a:srgbClr val="475057"/>
                </a:solidFill>
                <a:latin typeface="TDTD갈팡질팡"/>
                <a:ea typeface="TDTD갈팡질팡"/>
                <a:cs typeface="TDTD갈팡질팡"/>
                <a:sym typeface="TDTD갈팡질팡"/>
              </a:rPr>
              <a:t>frontend</a:t>
            </a:r>
            <a:r>
              <a:rPr lang="he-IL" sz="2499">
                <a:solidFill>
                  <a:srgbClr val="475057"/>
                </a:solidFill>
                <a:latin typeface="TDTD갈팡질팡"/>
                <a:ea typeface="TDTD갈팡질팡"/>
                <a:cs typeface="TDTD갈팡질팡"/>
                <a:sym typeface="TDTD갈팡질팡"/>
                <a:rtl val="true"/>
              </a:rPr>
              <a:t>, בנוסף מסכי </a:t>
            </a:r>
            <a:r>
              <a:rPr lang="en-US" sz="2499">
                <a:solidFill>
                  <a:srgbClr val="475057"/>
                </a:solidFill>
                <a:latin typeface="TDTD갈팡질팡"/>
                <a:ea typeface="TDTD갈팡질팡"/>
                <a:cs typeface="TDTD갈팡질팡"/>
                <a:sym typeface="TDTD갈팡질팡"/>
              </a:rPr>
              <a:t>HOme,login, register</a:t>
            </a:r>
            <a:r>
              <a:rPr lang="he-IL" sz="2499">
                <a:solidFill>
                  <a:srgbClr val="475057"/>
                </a:solidFill>
                <a:latin typeface="TDTD갈팡질팡"/>
                <a:ea typeface="TDTD갈팡질팡"/>
                <a:cs typeface="TDTD갈팡질팡"/>
                <a:sym typeface="TDTD갈팡질팡"/>
                <a:rtl val="true"/>
              </a:rPr>
              <a:t>, עיצוב חלק גדול מהאפליקציה, </a:t>
            </a:r>
            <a:r>
              <a:rPr lang="en-US" sz="2499">
                <a:solidFill>
                  <a:srgbClr val="475057"/>
                </a:solidFill>
                <a:latin typeface="TDTD갈팡질팡"/>
                <a:ea typeface="TDTD갈팡질팡"/>
                <a:cs typeface="TDTD갈팡질팡"/>
                <a:sym typeface="TDTD갈팡질팡"/>
              </a:rPr>
              <a:t>UI</a:t>
            </a:r>
            <a:r>
              <a:rPr lang="he-IL" sz="2499">
                <a:solidFill>
                  <a:srgbClr val="475057"/>
                </a:solidFill>
                <a:latin typeface="TDTD갈팡질팡"/>
                <a:ea typeface="TDTD갈팡질팡"/>
                <a:cs typeface="TDTD갈팡질팡"/>
                <a:sym typeface="TDTD갈팡질팡"/>
                <a:rtl val="true"/>
              </a:rPr>
              <a:t> אינטואיטיבי ונגיש.</a:t>
            </a:r>
          </a:p>
          <a:p>
            <a:pPr algn="r"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אמרי: בעיקר </a:t>
            </a:r>
            <a:r>
              <a:rPr lang="en-US" sz="2499">
                <a:solidFill>
                  <a:srgbClr val="475057"/>
                </a:solidFill>
                <a:latin typeface="TDTD갈팡질팡"/>
                <a:ea typeface="TDTD갈팡질팡"/>
                <a:cs typeface="TDTD갈팡질팡"/>
                <a:sym typeface="TDTD갈팡질팡"/>
              </a:rPr>
              <a:t>backend</a:t>
            </a:r>
            <a:r>
              <a:rPr lang="he-IL" sz="2499">
                <a:solidFill>
                  <a:srgbClr val="475057"/>
                </a:solidFill>
                <a:latin typeface="TDTD갈팡질팡"/>
                <a:ea typeface="TDTD갈팡질팡"/>
                <a:cs typeface="TDTD갈팡질팡"/>
                <a:sym typeface="TDTD갈팡질팡"/>
                <a:rtl val="true"/>
              </a:rPr>
              <a:t>, תהליכי אדמינים, </a:t>
            </a:r>
            <a:r>
              <a:rPr lang="en-US" sz="2499">
                <a:solidFill>
                  <a:srgbClr val="475057"/>
                </a:solidFill>
                <a:latin typeface="TDTD갈팡질팡"/>
                <a:ea typeface="TDTD갈팡질팡"/>
                <a:cs typeface="TDTD갈팡질팡"/>
                <a:sym typeface="TDTD갈팡질팡"/>
              </a:rPr>
              <a:t>dashboard, reports</a:t>
            </a:r>
            <a:r>
              <a:rPr lang="he-IL" sz="2499">
                <a:solidFill>
                  <a:srgbClr val="475057"/>
                </a:solidFill>
                <a:latin typeface="TDTD갈팡질팡"/>
                <a:ea typeface="TDTD갈팡질팡"/>
                <a:cs typeface="TDTD갈팡질팡"/>
                <a:sym typeface="TDTD갈팡질팡"/>
                <a:rtl val="true"/>
              </a:rPr>
              <a:t>, תהליך חיפוש פוסטים, תהליך עדכון פרטי משתמש.</a:t>
            </a:r>
          </a:p>
          <a:p>
            <a:pPr algn="r"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עידו: בעיקר </a:t>
            </a:r>
            <a:r>
              <a:rPr lang="en-US" sz="2499">
                <a:solidFill>
                  <a:srgbClr val="475057"/>
                </a:solidFill>
                <a:latin typeface="TDTD갈팡질팡"/>
                <a:ea typeface="TDTD갈팡질팡"/>
                <a:cs typeface="TDTD갈팡질팡"/>
                <a:sym typeface="TDTD갈팡질팡"/>
              </a:rPr>
              <a:t>backend</a:t>
            </a:r>
            <a:r>
              <a:rPr lang="he-IL" sz="2499">
                <a:solidFill>
                  <a:srgbClr val="475057"/>
                </a:solidFill>
                <a:latin typeface="TDTD갈팡질팡"/>
                <a:ea typeface="TDTD갈팡질팡"/>
                <a:cs typeface="TDTD갈팡질팡"/>
                <a:sym typeface="TDTD갈팡질팡"/>
                <a:rtl val="true"/>
              </a:rPr>
              <a:t>, התשתית לעבודה במודל ה- </a:t>
            </a:r>
            <a:r>
              <a:rPr lang="en-US" sz="2499">
                <a:solidFill>
                  <a:srgbClr val="475057"/>
                </a:solidFill>
                <a:latin typeface="TDTD갈팡질팡"/>
                <a:ea typeface="TDTD갈팡질팡"/>
                <a:cs typeface="TDTD갈팡질팡"/>
                <a:sym typeface="TDTD갈팡질팡"/>
              </a:rPr>
              <a:t>MVVM</a:t>
            </a:r>
            <a:r>
              <a:rPr lang="he-IL" sz="2499">
                <a:solidFill>
                  <a:srgbClr val="475057"/>
                </a:solidFill>
                <a:latin typeface="TDTD갈팡질팡"/>
                <a:ea typeface="TDTD갈팡질팡"/>
                <a:cs typeface="TDTD갈팡질팡"/>
                <a:sym typeface="TDTD갈팡질팡"/>
                <a:rtl val="true"/>
              </a:rPr>
              <a:t>, תהליך פרסום מודעה, צ’אט ו- </a:t>
            </a:r>
            <a:r>
              <a:rPr lang="en-US" sz="2499">
                <a:solidFill>
                  <a:srgbClr val="475057"/>
                </a:solidFill>
                <a:latin typeface="TDTD갈팡질팡"/>
                <a:ea typeface="TDTD갈팡질팡"/>
                <a:cs typeface="TDTD갈팡질팡"/>
                <a:sym typeface="TDTD갈팡질팡"/>
              </a:rPr>
              <a:t>push notifications</a:t>
            </a:r>
            <a:r>
              <a:rPr lang="ar-EG" sz="2499">
                <a:solidFill>
                  <a:srgbClr val="475057"/>
                </a:solidFill>
                <a:latin typeface="TDTD갈팡질팡"/>
                <a:ea typeface="TDTD갈팡질팡"/>
                <a:cs typeface="TDTD갈팡질팡"/>
                <a:sym typeface="TDTD갈팡질팡"/>
                <a:rtl val="true"/>
              </a:rPr>
              <a:t>.</a:t>
            </a:r>
          </a:p>
        </p:txBody>
      </p:sp>
      <p:sp>
        <p:nvSpPr>
          <p:cNvPr name="TextBox 19" id="19"/>
          <p:cNvSpPr txBox="true"/>
          <p:nvPr/>
        </p:nvSpPr>
        <p:spPr>
          <a:xfrm rot="0">
            <a:off x="2850961" y="2584420"/>
            <a:ext cx="12586078" cy="962025"/>
          </a:xfrm>
          <a:prstGeom prst="rect">
            <a:avLst/>
          </a:prstGeom>
        </p:spPr>
        <p:txBody>
          <a:bodyPr anchor="t" rtlCol="false" tIns="0" lIns="0" bIns="0" rIns="0">
            <a:spAutoFit/>
          </a:bodyPr>
          <a:lstStyle/>
          <a:p>
            <a:pPr algn="ctr" rtl="true" marL="0" indent="0" lvl="0">
              <a:lnSpc>
                <a:spcPts val="7125"/>
              </a:lnSpc>
              <a:spcBef>
                <a:spcPct val="0"/>
              </a:spcBef>
            </a:pPr>
            <a:r>
              <a:rPr lang="he-IL" sz="7500">
                <a:solidFill>
                  <a:srgbClr val="597793"/>
                </a:solidFill>
                <a:latin typeface="Warmth"/>
                <a:ea typeface="Warmth"/>
                <a:cs typeface="Warmth"/>
                <a:sym typeface="Warmth"/>
                <a:rtl val="true"/>
              </a:rPr>
              <a:t>חלוקת תפקידים</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8" id="18"/>
          <p:cNvSpPr/>
          <p:nvPr/>
        </p:nvSpPr>
        <p:spPr>
          <a:xfrm flipH="false" flipV="false" rot="0">
            <a:off x="3553624" y="2720740"/>
            <a:ext cx="11301259" cy="5735389"/>
          </a:xfrm>
          <a:custGeom>
            <a:avLst/>
            <a:gdLst/>
            <a:ahLst/>
            <a:cxnLst/>
            <a:rect r="r" b="b" t="t" l="l"/>
            <a:pathLst>
              <a:path h="5735389" w="11301259">
                <a:moveTo>
                  <a:pt x="0" y="0"/>
                </a:moveTo>
                <a:lnTo>
                  <a:pt x="11301259" y="0"/>
                </a:lnTo>
                <a:lnTo>
                  <a:pt x="11301259" y="5735389"/>
                </a:lnTo>
                <a:lnTo>
                  <a:pt x="0" y="5735389"/>
                </a:lnTo>
                <a:lnTo>
                  <a:pt x="0" y="0"/>
                </a:lnTo>
                <a:close/>
              </a:path>
            </a:pathLst>
          </a:custGeom>
          <a:blipFill>
            <a:blip r:embed="rId18"/>
            <a:stretch>
              <a:fillRect l="0" t="0" r="0" b="0"/>
            </a:stretch>
          </a:blipFill>
        </p:spPr>
      </p:sp>
      <p:sp>
        <p:nvSpPr>
          <p:cNvPr name="TextBox 19" id="19"/>
          <p:cNvSpPr txBox="true"/>
          <p:nvPr/>
        </p:nvSpPr>
        <p:spPr>
          <a:xfrm rot="0">
            <a:off x="2850961" y="1878496"/>
            <a:ext cx="12586078" cy="781051"/>
          </a:xfrm>
          <a:prstGeom prst="rect">
            <a:avLst/>
          </a:prstGeom>
        </p:spPr>
        <p:txBody>
          <a:bodyPr anchor="t" rtlCol="false" tIns="0" lIns="0" bIns="0" rIns="0">
            <a:spAutoFit/>
          </a:bodyPr>
          <a:lstStyle/>
          <a:p>
            <a:pPr algn="ctr" marL="0" indent="0" lvl="0">
              <a:lnSpc>
                <a:spcPts val="5700"/>
              </a:lnSpc>
              <a:spcBef>
                <a:spcPct val="0"/>
              </a:spcBef>
            </a:pPr>
            <a:r>
              <a:rPr lang="en-US" sz="6000">
                <a:solidFill>
                  <a:srgbClr val="597793"/>
                </a:solidFill>
                <a:latin typeface="Warmth"/>
                <a:ea typeface="Warmth"/>
                <a:cs typeface="Warmth"/>
                <a:sym typeface="Warmth"/>
              </a:rPr>
              <a:t>GITHUB INS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1697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2346318" y="4664393"/>
            <a:ext cx="5952328" cy="3222625"/>
          </a:xfrm>
          <a:prstGeom prst="rect">
            <a:avLst/>
          </a:prstGeom>
        </p:spPr>
        <p:txBody>
          <a:bodyPr anchor="t" rtlCol="false" tIns="0" lIns="0" bIns="0" rIns="0">
            <a:spAutoFit/>
          </a:bodyPr>
          <a:lstStyle/>
          <a:p>
            <a:pPr algn="ctr" rtl="true">
              <a:lnSpc>
                <a:spcPts val="4324"/>
              </a:lnSpc>
            </a:pPr>
            <a:r>
              <a:rPr lang="he-IL" sz="2499">
                <a:solidFill>
                  <a:srgbClr val="475057"/>
                </a:solidFill>
                <a:latin typeface="TDTD갈팡질팡"/>
                <a:ea typeface="TDTD갈팡질팡"/>
                <a:cs typeface="TDTD갈팡질팡"/>
                <a:sym typeface="TDTD갈팡질팡"/>
                <a:rtl val="true"/>
              </a:rPr>
              <a:t>בחרנו להשתמש בשיטה של </a:t>
            </a:r>
            <a:r>
              <a:rPr lang="en-US" sz="2499">
                <a:solidFill>
                  <a:srgbClr val="475057"/>
                </a:solidFill>
                <a:latin typeface="TDTD갈팡질팡"/>
                <a:ea typeface="TDTD갈팡질팡"/>
                <a:cs typeface="TDTD갈팡질팡"/>
                <a:sym typeface="TDTD갈팡질팡"/>
              </a:rPr>
              <a:t>Serverless</a:t>
            </a:r>
            <a:r>
              <a:rPr lang="he-IL" sz="2499">
                <a:solidFill>
                  <a:srgbClr val="475057"/>
                </a:solidFill>
                <a:latin typeface="TDTD갈팡질팡"/>
                <a:ea typeface="TDTD갈팡질팡"/>
                <a:cs typeface="TDTD갈팡질팡"/>
                <a:sym typeface="TDTD갈팡질팡"/>
                <a:rtl val="true"/>
              </a:rPr>
              <a:t>, כאשר השרת שאיתו אנחנו מדברים הוא </a:t>
            </a:r>
            <a:r>
              <a:rPr lang="en-US" sz="2499">
                <a:solidFill>
                  <a:srgbClr val="475057"/>
                </a:solidFill>
                <a:latin typeface="TDTD갈팡질팡"/>
                <a:ea typeface="TDTD갈팡질팡"/>
                <a:cs typeface="TDTD갈팡질팡"/>
                <a:sym typeface="TDTD갈팡질팡"/>
              </a:rPr>
              <a:t>firebase</a:t>
            </a:r>
            <a:r>
              <a:rPr lang="ar-EG" sz="2499">
                <a:solidFill>
                  <a:srgbClr val="475057"/>
                </a:solidFill>
                <a:latin typeface="TDTD갈팡질팡"/>
                <a:ea typeface="TDTD갈팡질팡"/>
                <a:cs typeface="TDTD갈팡질팡"/>
                <a:sym typeface="TDTD갈팡질팡"/>
                <a:rtl val="true"/>
              </a:rPr>
              <a:t>.</a:t>
            </a:r>
          </a:p>
          <a:p>
            <a:pPr algn="ctr" rtl="true">
              <a:lnSpc>
                <a:spcPts val="4324"/>
              </a:lnSpc>
            </a:pPr>
            <a:r>
              <a:rPr lang="he-IL" sz="2499">
                <a:solidFill>
                  <a:srgbClr val="475057"/>
                </a:solidFill>
                <a:latin typeface="TDTD갈팡질팡"/>
                <a:ea typeface="TDTD갈팡질팡"/>
                <a:cs typeface="TDTD갈팡질팡"/>
                <a:sym typeface="TDTD갈팡질팡"/>
                <a:rtl val="true"/>
              </a:rPr>
              <a:t>ה</a:t>
            </a:r>
            <a:r>
              <a:rPr lang="en-US" sz="2499">
                <a:solidFill>
                  <a:srgbClr val="475057"/>
                </a:solidFill>
                <a:latin typeface="TDTD갈팡질팡"/>
                <a:ea typeface="TDTD갈팡질팡"/>
                <a:cs typeface="TDTD갈팡질팡"/>
                <a:sym typeface="TDTD갈팡질팡"/>
              </a:rPr>
              <a:t>DB</a:t>
            </a:r>
            <a:r>
              <a:rPr lang="he-IL" sz="2499">
                <a:solidFill>
                  <a:srgbClr val="475057"/>
                </a:solidFill>
                <a:latin typeface="TDTD갈팡질팡"/>
                <a:ea typeface="TDTD갈팡질팡"/>
                <a:cs typeface="TDTD갈팡질팡"/>
                <a:sym typeface="TDTD갈팡질팡"/>
                <a:rtl val="true"/>
              </a:rPr>
              <a:t> העיקרי שלנו הוא </a:t>
            </a:r>
            <a:r>
              <a:rPr lang="en-US" sz="2499">
                <a:solidFill>
                  <a:srgbClr val="475057"/>
                </a:solidFill>
                <a:latin typeface="TDTD갈팡질팡"/>
                <a:ea typeface="TDTD갈팡질팡"/>
                <a:cs typeface="TDTD갈팡질팡"/>
                <a:sym typeface="TDTD갈팡질팡"/>
              </a:rPr>
              <a:t>firestore</a:t>
            </a:r>
            <a:r>
              <a:rPr lang="he-IL" sz="2499">
                <a:solidFill>
                  <a:srgbClr val="475057"/>
                </a:solidFill>
                <a:latin typeface="TDTD갈팡질팡"/>
                <a:ea typeface="TDTD갈팡질팡"/>
                <a:cs typeface="TDTD갈팡질팡"/>
                <a:sym typeface="TDTD갈팡질팡"/>
                <a:rtl val="true"/>
              </a:rPr>
              <a:t> אבל השתמשנו בעוד כלים כמו: </a:t>
            </a:r>
            <a:r>
              <a:rPr lang="en-US" sz="2499">
                <a:solidFill>
                  <a:srgbClr val="475057"/>
                </a:solidFill>
                <a:latin typeface="TDTD갈팡질팡"/>
                <a:ea typeface="TDTD갈팡질팡"/>
                <a:cs typeface="TDTD갈팡질팡"/>
                <a:sym typeface="TDTD갈팡질팡"/>
              </a:rPr>
              <a:t>realtime DB</a:t>
            </a:r>
            <a:r>
              <a:rPr lang="he-IL" sz="2499">
                <a:solidFill>
                  <a:srgbClr val="475057"/>
                </a:solidFill>
                <a:latin typeface="TDTD갈팡질팡"/>
                <a:ea typeface="TDTD갈팡질팡"/>
                <a:cs typeface="TDTD갈팡질팡"/>
                <a:sym typeface="TDTD갈팡질팡"/>
                <a:rtl val="true"/>
              </a:rPr>
              <a:t> עבור ההודעות, </a:t>
            </a:r>
            <a:r>
              <a:rPr lang="en-US" sz="2499">
                <a:solidFill>
                  <a:srgbClr val="475057"/>
                </a:solidFill>
                <a:latin typeface="TDTD갈팡질팡"/>
                <a:ea typeface="TDTD갈팡질팡"/>
                <a:cs typeface="TDTD갈팡질팡"/>
                <a:sym typeface="TDTD갈팡질팡"/>
              </a:rPr>
              <a:t>Cloud Storage</a:t>
            </a:r>
            <a:r>
              <a:rPr lang="he-IL" sz="2499">
                <a:solidFill>
                  <a:srgbClr val="475057"/>
                </a:solidFill>
                <a:latin typeface="TDTD갈팡질팡"/>
                <a:ea typeface="TDTD갈팡질팡"/>
                <a:cs typeface="TDTD갈팡질팡"/>
                <a:sym typeface="TDTD갈팡질팡"/>
                <a:rtl val="true"/>
              </a:rPr>
              <a:t> בשביל אחסון תמונות.</a:t>
            </a:r>
          </a:p>
        </p:txBody>
      </p:sp>
      <p:grpSp>
        <p:nvGrpSpPr>
          <p:cNvPr name="Group 19" id="19"/>
          <p:cNvGrpSpPr/>
          <p:nvPr/>
        </p:nvGrpSpPr>
        <p:grpSpPr>
          <a:xfrm rot="0">
            <a:off x="2436599" y="3364103"/>
            <a:ext cx="5862047" cy="1032719"/>
            <a:chOff x="0" y="0"/>
            <a:chExt cx="1543914" cy="271992"/>
          </a:xfrm>
        </p:grpSpPr>
        <p:sp>
          <p:nvSpPr>
            <p:cNvPr name="Freeform 20" id="20"/>
            <p:cNvSpPr/>
            <p:nvPr/>
          </p:nvSpPr>
          <p:spPr>
            <a:xfrm flipH="false" flipV="false" rot="0">
              <a:off x="0" y="0"/>
              <a:ext cx="1543914" cy="271992"/>
            </a:xfrm>
            <a:custGeom>
              <a:avLst/>
              <a:gdLst/>
              <a:ahLst/>
              <a:cxnLst/>
              <a:rect r="r" b="b" t="t" l="l"/>
              <a:pathLst>
                <a:path h="271992" w="1543914">
                  <a:moveTo>
                    <a:pt x="47545" y="0"/>
                  </a:moveTo>
                  <a:lnTo>
                    <a:pt x="1496369" y="0"/>
                  </a:lnTo>
                  <a:cubicBezTo>
                    <a:pt x="1522627" y="0"/>
                    <a:pt x="1543914" y="21286"/>
                    <a:pt x="1543914" y="47545"/>
                  </a:cubicBezTo>
                  <a:lnTo>
                    <a:pt x="1543914" y="224447"/>
                  </a:lnTo>
                  <a:cubicBezTo>
                    <a:pt x="1543914" y="237057"/>
                    <a:pt x="1538905" y="249150"/>
                    <a:pt x="1529988" y="258066"/>
                  </a:cubicBezTo>
                  <a:cubicBezTo>
                    <a:pt x="1521072" y="266983"/>
                    <a:pt x="1508979" y="271992"/>
                    <a:pt x="1496369" y="271992"/>
                  </a:cubicBezTo>
                  <a:lnTo>
                    <a:pt x="47545" y="271992"/>
                  </a:lnTo>
                  <a:cubicBezTo>
                    <a:pt x="34935" y="271992"/>
                    <a:pt x="22842" y="266983"/>
                    <a:pt x="13926" y="258066"/>
                  </a:cubicBezTo>
                  <a:cubicBezTo>
                    <a:pt x="5009" y="249150"/>
                    <a:pt x="0" y="237057"/>
                    <a:pt x="0" y="224447"/>
                  </a:cubicBezTo>
                  <a:lnTo>
                    <a:pt x="0" y="47545"/>
                  </a:lnTo>
                  <a:cubicBezTo>
                    <a:pt x="0" y="34935"/>
                    <a:pt x="5009" y="22842"/>
                    <a:pt x="13926" y="13926"/>
                  </a:cubicBezTo>
                  <a:cubicBezTo>
                    <a:pt x="22842" y="5009"/>
                    <a:pt x="34935" y="0"/>
                    <a:pt x="47545" y="0"/>
                  </a:cubicBezTo>
                  <a:close/>
                </a:path>
              </a:pathLst>
            </a:custGeom>
            <a:solidFill>
              <a:srgbClr val="A1B6CB"/>
            </a:solidFill>
            <a:ln cap="rnd">
              <a:noFill/>
              <a:prstDash val="solid"/>
              <a:round/>
            </a:ln>
          </p:spPr>
        </p:sp>
        <p:sp>
          <p:nvSpPr>
            <p:cNvPr name="TextBox 21" id="21"/>
            <p:cNvSpPr txBox="true"/>
            <p:nvPr/>
          </p:nvSpPr>
          <p:spPr>
            <a:xfrm>
              <a:off x="0" y="-47625"/>
              <a:ext cx="1543914" cy="31961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2" id="22"/>
          <p:cNvGrpSpPr/>
          <p:nvPr/>
        </p:nvGrpSpPr>
        <p:grpSpPr>
          <a:xfrm rot="0">
            <a:off x="2346318" y="3278378"/>
            <a:ext cx="5862047" cy="1032719"/>
            <a:chOff x="0" y="0"/>
            <a:chExt cx="1543914" cy="271992"/>
          </a:xfrm>
        </p:grpSpPr>
        <p:sp>
          <p:nvSpPr>
            <p:cNvPr name="Freeform 23" id="23"/>
            <p:cNvSpPr/>
            <p:nvPr/>
          </p:nvSpPr>
          <p:spPr>
            <a:xfrm flipH="false" flipV="false" rot="0">
              <a:off x="0" y="0"/>
              <a:ext cx="1543914" cy="271992"/>
            </a:xfrm>
            <a:custGeom>
              <a:avLst/>
              <a:gdLst/>
              <a:ahLst/>
              <a:cxnLst/>
              <a:rect r="r" b="b" t="t" l="l"/>
              <a:pathLst>
                <a:path h="271992" w="1543914">
                  <a:moveTo>
                    <a:pt x="47545" y="0"/>
                  </a:moveTo>
                  <a:lnTo>
                    <a:pt x="1496369" y="0"/>
                  </a:lnTo>
                  <a:cubicBezTo>
                    <a:pt x="1522627" y="0"/>
                    <a:pt x="1543914" y="21286"/>
                    <a:pt x="1543914" y="47545"/>
                  </a:cubicBezTo>
                  <a:lnTo>
                    <a:pt x="1543914" y="224447"/>
                  </a:lnTo>
                  <a:cubicBezTo>
                    <a:pt x="1543914" y="237057"/>
                    <a:pt x="1538905" y="249150"/>
                    <a:pt x="1529988" y="258066"/>
                  </a:cubicBezTo>
                  <a:cubicBezTo>
                    <a:pt x="1521072" y="266983"/>
                    <a:pt x="1508979" y="271992"/>
                    <a:pt x="1496369" y="271992"/>
                  </a:cubicBezTo>
                  <a:lnTo>
                    <a:pt x="47545" y="271992"/>
                  </a:lnTo>
                  <a:cubicBezTo>
                    <a:pt x="34935" y="271992"/>
                    <a:pt x="22842" y="266983"/>
                    <a:pt x="13926" y="258066"/>
                  </a:cubicBezTo>
                  <a:cubicBezTo>
                    <a:pt x="5009" y="249150"/>
                    <a:pt x="0" y="237057"/>
                    <a:pt x="0" y="224447"/>
                  </a:cubicBezTo>
                  <a:lnTo>
                    <a:pt x="0" y="47545"/>
                  </a:lnTo>
                  <a:cubicBezTo>
                    <a:pt x="0" y="34935"/>
                    <a:pt x="5009" y="22842"/>
                    <a:pt x="13926" y="13926"/>
                  </a:cubicBezTo>
                  <a:cubicBezTo>
                    <a:pt x="22842" y="5009"/>
                    <a:pt x="34935" y="0"/>
                    <a:pt x="47545" y="0"/>
                  </a:cubicBezTo>
                  <a:close/>
                </a:path>
              </a:pathLst>
            </a:custGeom>
            <a:solidFill>
              <a:srgbClr val="E7EDF3"/>
            </a:solidFill>
          </p:spPr>
        </p:sp>
        <p:sp>
          <p:nvSpPr>
            <p:cNvPr name="TextBox 24" id="24"/>
            <p:cNvSpPr txBox="true"/>
            <p:nvPr/>
          </p:nvSpPr>
          <p:spPr>
            <a:xfrm>
              <a:off x="0" y="-47625"/>
              <a:ext cx="1543914" cy="319617"/>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2436599" y="3618368"/>
            <a:ext cx="5771766" cy="438436"/>
          </a:xfrm>
          <a:prstGeom prst="rect">
            <a:avLst/>
          </a:prstGeom>
        </p:spPr>
        <p:txBody>
          <a:bodyPr anchor="t" rtlCol="false" tIns="0" lIns="0" bIns="0" rIns="0">
            <a:spAutoFit/>
          </a:bodyPr>
          <a:lstStyle/>
          <a:p>
            <a:pPr algn="ctr" marL="0" indent="0" lvl="0">
              <a:lnSpc>
                <a:spcPts val="3267"/>
              </a:lnSpc>
              <a:spcBef>
                <a:spcPct val="0"/>
              </a:spcBef>
            </a:pPr>
            <a:r>
              <a:rPr lang="en-US" sz="3439">
                <a:solidFill>
                  <a:srgbClr val="597793"/>
                </a:solidFill>
                <a:latin typeface="Warmth"/>
                <a:ea typeface="Warmth"/>
                <a:cs typeface="Warmth"/>
                <a:sym typeface="Warmth"/>
              </a:rPr>
              <a:t>DB</a:t>
            </a:r>
          </a:p>
        </p:txBody>
      </p:sp>
      <p:sp>
        <p:nvSpPr>
          <p:cNvPr name="TextBox 26" id="26"/>
          <p:cNvSpPr txBox="true"/>
          <p:nvPr/>
        </p:nvSpPr>
        <p:spPr>
          <a:xfrm rot="0">
            <a:off x="9783801" y="4664393"/>
            <a:ext cx="6157881" cy="1050925"/>
          </a:xfrm>
          <a:prstGeom prst="rect">
            <a:avLst/>
          </a:prstGeom>
        </p:spPr>
        <p:txBody>
          <a:bodyPr anchor="t" rtlCol="false" tIns="0" lIns="0" bIns="0" rIns="0">
            <a:spAutoFit/>
          </a:bodyPr>
          <a:lstStyle/>
          <a:p>
            <a:pPr algn="ctr" rtl="true">
              <a:lnSpc>
                <a:spcPts val="4324"/>
              </a:lnSpc>
            </a:pPr>
            <a:r>
              <a:rPr lang="he-IL" sz="2499">
                <a:solidFill>
                  <a:srgbClr val="475057"/>
                </a:solidFill>
                <a:latin typeface="TDTD갈팡질팡"/>
                <a:ea typeface="TDTD갈팡질팡"/>
                <a:cs typeface="TDTD갈팡질팡"/>
                <a:sym typeface="TDTD갈팡질팡"/>
                <a:rtl val="true"/>
              </a:rPr>
              <a:t>בחרנו להשתמש בפלטפורמת אנדרואיד סטודיו, כאשר שפת התכנות היא  </a:t>
            </a:r>
            <a:r>
              <a:rPr lang="en-US" sz="2499">
                <a:solidFill>
                  <a:srgbClr val="475057"/>
                </a:solidFill>
                <a:latin typeface="TDTD갈팡질팡"/>
                <a:ea typeface="TDTD갈팡질팡"/>
                <a:cs typeface="TDTD갈팡질팡"/>
                <a:sym typeface="TDTD갈팡질팡"/>
              </a:rPr>
              <a:t>JAVA</a:t>
            </a:r>
          </a:p>
        </p:txBody>
      </p:sp>
      <p:grpSp>
        <p:nvGrpSpPr>
          <p:cNvPr name="Group 27" id="27"/>
          <p:cNvGrpSpPr/>
          <p:nvPr/>
        </p:nvGrpSpPr>
        <p:grpSpPr>
          <a:xfrm rot="0">
            <a:off x="10079635" y="3364103"/>
            <a:ext cx="5862047" cy="1032719"/>
            <a:chOff x="0" y="0"/>
            <a:chExt cx="1543914" cy="271992"/>
          </a:xfrm>
        </p:grpSpPr>
        <p:sp>
          <p:nvSpPr>
            <p:cNvPr name="Freeform 28" id="28"/>
            <p:cNvSpPr/>
            <p:nvPr/>
          </p:nvSpPr>
          <p:spPr>
            <a:xfrm flipH="false" flipV="false" rot="0">
              <a:off x="0" y="0"/>
              <a:ext cx="1543914" cy="271992"/>
            </a:xfrm>
            <a:custGeom>
              <a:avLst/>
              <a:gdLst/>
              <a:ahLst/>
              <a:cxnLst/>
              <a:rect r="r" b="b" t="t" l="l"/>
              <a:pathLst>
                <a:path h="271992" w="1543914">
                  <a:moveTo>
                    <a:pt x="47545" y="0"/>
                  </a:moveTo>
                  <a:lnTo>
                    <a:pt x="1496369" y="0"/>
                  </a:lnTo>
                  <a:cubicBezTo>
                    <a:pt x="1522627" y="0"/>
                    <a:pt x="1543914" y="21286"/>
                    <a:pt x="1543914" y="47545"/>
                  </a:cubicBezTo>
                  <a:lnTo>
                    <a:pt x="1543914" y="224447"/>
                  </a:lnTo>
                  <a:cubicBezTo>
                    <a:pt x="1543914" y="237057"/>
                    <a:pt x="1538905" y="249150"/>
                    <a:pt x="1529988" y="258066"/>
                  </a:cubicBezTo>
                  <a:cubicBezTo>
                    <a:pt x="1521072" y="266983"/>
                    <a:pt x="1508979" y="271992"/>
                    <a:pt x="1496369" y="271992"/>
                  </a:cubicBezTo>
                  <a:lnTo>
                    <a:pt x="47545" y="271992"/>
                  </a:lnTo>
                  <a:cubicBezTo>
                    <a:pt x="34935" y="271992"/>
                    <a:pt x="22842" y="266983"/>
                    <a:pt x="13926" y="258066"/>
                  </a:cubicBezTo>
                  <a:cubicBezTo>
                    <a:pt x="5009" y="249150"/>
                    <a:pt x="0" y="237057"/>
                    <a:pt x="0" y="224447"/>
                  </a:cubicBezTo>
                  <a:lnTo>
                    <a:pt x="0" y="47545"/>
                  </a:lnTo>
                  <a:cubicBezTo>
                    <a:pt x="0" y="34935"/>
                    <a:pt x="5009" y="22842"/>
                    <a:pt x="13926" y="13926"/>
                  </a:cubicBezTo>
                  <a:cubicBezTo>
                    <a:pt x="22842" y="5009"/>
                    <a:pt x="34935" y="0"/>
                    <a:pt x="47545" y="0"/>
                  </a:cubicBezTo>
                  <a:close/>
                </a:path>
              </a:pathLst>
            </a:custGeom>
            <a:solidFill>
              <a:srgbClr val="A1B6CB"/>
            </a:solidFill>
            <a:ln cap="rnd">
              <a:noFill/>
              <a:prstDash val="solid"/>
              <a:round/>
            </a:ln>
          </p:spPr>
        </p:sp>
        <p:sp>
          <p:nvSpPr>
            <p:cNvPr name="TextBox 29" id="29"/>
            <p:cNvSpPr txBox="true"/>
            <p:nvPr/>
          </p:nvSpPr>
          <p:spPr>
            <a:xfrm>
              <a:off x="0" y="-47625"/>
              <a:ext cx="1543914" cy="31961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0" id="30"/>
          <p:cNvGrpSpPr/>
          <p:nvPr/>
        </p:nvGrpSpPr>
        <p:grpSpPr>
          <a:xfrm rot="0">
            <a:off x="9989354" y="3278378"/>
            <a:ext cx="5862047" cy="1032719"/>
            <a:chOff x="0" y="0"/>
            <a:chExt cx="1543914" cy="271992"/>
          </a:xfrm>
        </p:grpSpPr>
        <p:sp>
          <p:nvSpPr>
            <p:cNvPr name="Freeform 31" id="31"/>
            <p:cNvSpPr/>
            <p:nvPr/>
          </p:nvSpPr>
          <p:spPr>
            <a:xfrm flipH="false" flipV="false" rot="0">
              <a:off x="0" y="0"/>
              <a:ext cx="1543914" cy="271992"/>
            </a:xfrm>
            <a:custGeom>
              <a:avLst/>
              <a:gdLst/>
              <a:ahLst/>
              <a:cxnLst/>
              <a:rect r="r" b="b" t="t" l="l"/>
              <a:pathLst>
                <a:path h="271992" w="1543914">
                  <a:moveTo>
                    <a:pt x="47545" y="0"/>
                  </a:moveTo>
                  <a:lnTo>
                    <a:pt x="1496369" y="0"/>
                  </a:lnTo>
                  <a:cubicBezTo>
                    <a:pt x="1522627" y="0"/>
                    <a:pt x="1543914" y="21286"/>
                    <a:pt x="1543914" y="47545"/>
                  </a:cubicBezTo>
                  <a:lnTo>
                    <a:pt x="1543914" y="224447"/>
                  </a:lnTo>
                  <a:cubicBezTo>
                    <a:pt x="1543914" y="237057"/>
                    <a:pt x="1538905" y="249150"/>
                    <a:pt x="1529988" y="258066"/>
                  </a:cubicBezTo>
                  <a:cubicBezTo>
                    <a:pt x="1521072" y="266983"/>
                    <a:pt x="1508979" y="271992"/>
                    <a:pt x="1496369" y="271992"/>
                  </a:cubicBezTo>
                  <a:lnTo>
                    <a:pt x="47545" y="271992"/>
                  </a:lnTo>
                  <a:cubicBezTo>
                    <a:pt x="34935" y="271992"/>
                    <a:pt x="22842" y="266983"/>
                    <a:pt x="13926" y="258066"/>
                  </a:cubicBezTo>
                  <a:cubicBezTo>
                    <a:pt x="5009" y="249150"/>
                    <a:pt x="0" y="237057"/>
                    <a:pt x="0" y="224447"/>
                  </a:cubicBezTo>
                  <a:lnTo>
                    <a:pt x="0" y="47545"/>
                  </a:lnTo>
                  <a:cubicBezTo>
                    <a:pt x="0" y="34935"/>
                    <a:pt x="5009" y="22842"/>
                    <a:pt x="13926" y="13926"/>
                  </a:cubicBezTo>
                  <a:cubicBezTo>
                    <a:pt x="22842" y="5009"/>
                    <a:pt x="34935" y="0"/>
                    <a:pt x="47545" y="0"/>
                  </a:cubicBezTo>
                  <a:close/>
                </a:path>
              </a:pathLst>
            </a:custGeom>
            <a:solidFill>
              <a:srgbClr val="E7EDF3"/>
            </a:solidFill>
          </p:spPr>
        </p:sp>
        <p:sp>
          <p:nvSpPr>
            <p:cNvPr name="TextBox 32" id="32"/>
            <p:cNvSpPr txBox="true"/>
            <p:nvPr/>
          </p:nvSpPr>
          <p:spPr>
            <a:xfrm>
              <a:off x="0" y="-47625"/>
              <a:ext cx="1543914" cy="319617"/>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0079635" y="3618368"/>
            <a:ext cx="5771766" cy="438436"/>
          </a:xfrm>
          <a:prstGeom prst="rect">
            <a:avLst/>
          </a:prstGeom>
        </p:spPr>
        <p:txBody>
          <a:bodyPr anchor="t" rtlCol="false" tIns="0" lIns="0" bIns="0" rIns="0">
            <a:spAutoFit/>
          </a:bodyPr>
          <a:lstStyle/>
          <a:p>
            <a:pPr algn="ctr" rtl="true" marL="0" indent="0" lvl="0">
              <a:lnSpc>
                <a:spcPts val="3267"/>
              </a:lnSpc>
              <a:spcBef>
                <a:spcPct val="0"/>
              </a:spcBef>
            </a:pPr>
            <a:r>
              <a:rPr lang="he-IL" sz="3439">
                <a:solidFill>
                  <a:srgbClr val="597793"/>
                </a:solidFill>
                <a:latin typeface="Warmth"/>
                <a:ea typeface="Warmth"/>
                <a:cs typeface="Warmth"/>
                <a:sym typeface="Warmth"/>
                <a:rtl val="true"/>
              </a:rPr>
              <a:t>שפת התכנות</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2850961" y="2312957"/>
            <a:ext cx="12586078" cy="962085"/>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597793"/>
                </a:solidFill>
                <a:latin typeface="Warmth"/>
                <a:ea typeface="Warmth"/>
                <a:cs typeface="Warmth"/>
                <a:sym typeface="Warmth"/>
              </a:rPr>
              <a:t>Background</a:t>
            </a:r>
          </a:p>
        </p:txBody>
      </p:sp>
      <p:sp>
        <p:nvSpPr>
          <p:cNvPr name="TextBox 19" id="19"/>
          <p:cNvSpPr txBox="true"/>
          <p:nvPr/>
        </p:nvSpPr>
        <p:spPr>
          <a:xfrm rot="0">
            <a:off x="2630984" y="3846542"/>
            <a:ext cx="13026033" cy="4308475"/>
          </a:xfrm>
          <a:prstGeom prst="rect">
            <a:avLst/>
          </a:prstGeom>
        </p:spPr>
        <p:txBody>
          <a:bodyPr anchor="t" rtlCol="false" tIns="0" lIns="0" bIns="0" rIns="0">
            <a:spAutoFit/>
          </a:bodyPr>
          <a:lstStyle/>
          <a:p>
            <a:pPr algn="ctr" rtl="true">
              <a:lnSpc>
                <a:spcPts val="4324"/>
              </a:lnSpc>
            </a:pPr>
            <a:r>
              <a:rPr lang="he-IL" sz="2499">
                <a:solidFill>
                  <a:srgbClr val="475057"/>
                </a:solidFill>
                <a:latin typeface="TDTD갈팡질팡"/>
                <a:ea typeface="TDTD갈팡질팡"/>
                <a:cs typeface="TDTD갈팡질팡"/>
                <a:sym typeface="TDTD갈팡질팡"/>
                <a:rtl val="true"/>
              </a:rPr>
              <a:t>בתחילת המלחמה, כאשר עלה צורך בציבור לעזרה במתן ציוד ושירות מיידיים, הפלטפורמות הקיימות של מסירת ציוד לא נתנו מענה מספק. עמותות וארגונים שרצו לסייע בזמן אמת נדרשו לעשות זאת דרך פלטפורמות לא ייעודיות ומסורבלות כמו קבוצות ווטסאפ. מצד שני, גם הזקוקים לעזרה (חיילים/ מפונים וכו') לא מצאו דרך לעשות את הדברים בצורה יעילה או לפחות בפלטפורמה אחת מרכזית שמותאמת לצורך הנ"ל.</a:t>
            </a:r>
          </a:p>
          <a:p>
            <a:pPr algn="ctr">
              <a:lnSpc>
                <a:spcPts val="4324"/>
              </a:lnSpc>
            </a:pPr>
            <a:r>
              <a:rPr lang="he-IL" sz="2499">
                <a:solidFill>
                  <a:srgbClr val="475057"/>
                </a:solidFill>
                <a:latin typeface="TDTD갈팡질팡"/>
                <a:ea typeface="TDTD갈팡질팡"/>
                <a:cs typeface="TDTD갈팡질팡"/>
                <a:sym typeface="TDTD갈팡질팡"/>
                <a:rtl val="true"/>
              </a:rPr>
              <a:t>המצב הזה הוביל אותנו לרצות לפתח מערכת ייעודית שהמטרה שלה היא לתת למציעי/מבקשי מוצרים/שירותים אפשרות למצוא אחד את השני ולתקשר ביניהם בצורה מיידית ואופטימלית</a:t>
            </a:r>
          </a:p>
          <a:p>
            <a:pPr algn="ctr">
              <a:lnSpc>
                <a:spcPts val="432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1697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3" id="13"/>
          <p:cNvSpPr txBox="true"/>
          <p:nvPr/>
        </p:nvSpPr>
        <p:spPr>
          <a:xfrm rot="0">
            <a:off x="1308850" y="3151064"/>
            <a:ext cx="7202749" cy="5937250"/>
          </a:xfrm>
          <a:prstGeom prst="rect">
            <a:avLst/>
          </a:prstGeom>
        </p:spPr>
        <p:txBody>
          <a:bodyPr anchor="t" rtlCol="false" tIns="0" lIns="0" bIns="0" rIns="0">
            <a:spAutoFit/>
          </a:bodyPr>
          <a:lstStyle/>
          <a:p>
            <a:pPr algn="just"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ביצועים:</a:t>
            </a:r>
          </a:p>
          <a:p>
            <a:pPr algn="just" rtl="true" marL="1079499" indent="-359833" lvl="2">
              <a:lnSpc>
                <a:spcPts val="4324"/>
              </a:lnSpc>
              <a:buFont typeface="Arial"/>
              <a:buChar char="⚬"/>
            </a:pPr>
            <a:r>
              <a:rPr lang="he-IL" sz="2499">
                <a:solidFill>
                  <a:srgbClr val="475057"/>
                </a:solidFill>
                <a:latin typeface="TDTD갈팡질팡"/>
                <a:ea typeface="TDTD갈팡질팡"/>
                <a:cs typeface="TDTD갈팡질팡"/>
                <a:sym typeface="TDTD갈팡질팡"/>
                <a:rtl val="true"/>
              </a:rPr>
              <a:t>תמיכה במספר משתמשים במקביל.</a:t>
            </a:r>
          </a:p>
          <a:p>
            <a:pPr algn="just" rtl="true" marL="1079499" indent="-359833" lvl="2">
              <a:lnSpc>
                <a:spcPts val="4324"/>
              </a:lnSpc>
              <a:buFont typeface="Arial"/>
              <a:buChar char="⚬"/>
            </a:pPr>
            <a:r>
              <a:rPr lang="he-IL" sz="2499">
                <a:solidFill>
                  <a:srgbClr val="475057"/>
                </a:solidFill>
                <a:latin typeface="TDTD갈팡질팡"/>
                <a:ea typeface="TDTD갈팡질팡"/>
                <a:cs typeface="TDTD갈팡질팡"/>
                <a:sym typeface="TDTD갈팡질팡"/>
                <a:rtl val="true"/>
              </a:rPr>
              <a:t>עיבוד נתונים יעיל.</a:t>
            </a:r>
          </a:p>
          <a:p>
            <a:pPr algn="just"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יכולת גידול:</a:t>
            </a:r>
          </a:p>
          <a:p>
            <a:pPr algn="just" rtl="true" marL="1079499" indent="-359833" lvl="2">
              <a:lnSpc>
                <a:spcPts val="4324"/>
              </a:lnSpc>
              <a:buFont typeface="Arial"/>
              <a:buChar char="⚬"/>
            </a:pPr>
            <a:r>
              <a:rPr lang="he-IL" sz="2499">
                <a:solidFill>
                  <a:srgbClr val="475057"/>
                </a:solidFill>
                <a:latin typeface="TDTD갈팡질팡"/>
                <a:ea typeface="TDTD갈팡질팡"/>
                <a:cs typeface="TDTD갈팡질팡"/>
                <a:sym typeface="TDTD갈팡질팡"/>
                <a:rtl val="true"/>
              </a:rPr>
              <a:t>יכולת להתרחב אופקית.</a:t>
            </a:r>
          </a:p>
          <a:p>
            <a:pPr algn="just" rtl="true" marL="1079499" indent="-359833" lvl="2">
              <a:lnSpc>
                <a:spcPts val="4324"/>
              </a:lnSpc>
              <a:buFont typeface="Arial"/>
              <a:buChar char="⚬"/>
            </a:pPr>
            <a:r>
              <a:rPr lang="he-IL" sz="2499">
                <a:solidFill>
                  <a:srgbClr val="475057"/>
                </a:solidFill>
                <a:latin typeface="TDTD갈팡질팡"/>
                <a:ea typeface="TDTD갈팡질팡"/>
                <a:cs typeface="TDTD갈팡질팡"/>
                <a:sym typeface="TDTD갈팡질팡"/>
                <a:rtl val="true"/>
              </a:rPr>
              <a:t>תמיכה בבסיס משתמשים גדל.</a:t>
            </a:r>
          </a:p>
          <a:p>
            <a:pPr algn="just" rtl="true" marL="1079499" indent="-359833" lvl="2">
              <a:lnSpc>
                <a:spcPts val="4324"/>
              </a:lnSpc>
              <a:buFont typeface="Arial"/>
              <a:buChar char="⚬"/>
            </a:pPr>
            <a:r>
              <a:rPr lang="he-IL" sz="2499">
                <a:solidFill>
                  <a:srgbClr val="475057"/>
                </a:solidFill>
                <a:latin typeface="TDTD갈팡질팡"/>
                <a:ea typeface="TDTD갈팡질팡"/>
                <a:cs typeface="TDTD갈팡질팡"/>
                <a:sym typeface="TDTD갈팡질팡"/>
                <a:rtl val="true"/>
              </a:rPr>
              <a:t>תשתית ענן גמישה.</a:t>
            </a:r>
          </a:p>
          <a:p>
            <a:pPr algn="just"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אבטחה:</a:t>
            </a:r>
          </a:p>
          <a:p>
            <a:pPr algn="just" rtl="true" marL="1079499" indent="-359833" lvl="2">
              <a:lnSpc>
                <a:spcPts val="4324"/>
              </a:lnSpc>
              <a:buFont typeface="Arial"/>
              <a:buChar char="⚬"/>
            </a:pPr>
            <a:r>
              <a:rPr lang="he-IL" sz="2499">
                <a:solidFill>
                  <a:srgbClr val="475057"/>
                </a:solidFill>
                <a:latin typeface="TDTD갈팡질팡"/>
                <a:ea typeface="TDTD갈팡질팡"/>
                <a:cs typeface="TDTD갈팡질팡"/>
                <a:sym typeface="TDTD갈팡질팡"/>
                <a:rtl val="true"/>
              </a:rPr>
              <a:t>אימות משתמש מאובטח.</a:t>
            </a:r>
          </a:p>
          <a:p>
            <a:pPr algn="just" rtl="true" marL="1079499" indent="-359833" lvl="2">
              <a:lnSpc>
                <a:spcPts val="4324"/>
              </a:lnSpc>
              <a:buFont typeface="Arial"/>
              <a:buChar char="⚬"/>
            </a:pPr>
            <a:r>
              <a:rPr lang="he-IL" sz="2499">
                <a:solidFill>
                  <a:srgbClr val="475057"/>
                </a:solidFill>
                <a:latin typeface="TDTD갈팡질팡"/>
                <a:ea typeface="TDTD갈팡질팡"/>
                <a:cs typeface="TDTD갈팡질팡"/>
                <a:sym typeface="TDTD갈팡질팡"/>
                <a:rtl val="true"/>
              </a:rPr>
              <a:t>מעקב אחר התנהגות משתמשים.</a:t>
            </a:r>
          </a:p>
          <a:p>
            <a:pPr algn="just" rtl="true">
              <a:lnSpc>
                <a:spcPts val="4324"/>
              </a:lnSpc>
            </a:pPr>
          </a:p>
        </p:txBody>
      </p:sp>
      <p:grpSp>
        <p:nvGrpSpPr>
          <p:cNvPr name="Group 14" id="14"/>
          <p:cNvGrpSpPr/>
          <p:nvPr/>
        </p:nvGrpSpPr>
        <p:grpSpPr>
          <a:xfrm rot="0">
            <a:off x="2649552" y="1927846"/>
            <a:ext cx="5862047" cy="1032719"/>
            <a:chOff x="0" y="0"/>
            <a:chExt cx="1543914" cy="271992"/>
          </a:xfrm>
        </p:grpSpPr>
        <p:sp>
          <p:nvSpPr>
            <p:cNvPr name="Freeform 15" id="15"/>
            <p:cNvSpPr/>
            <p:nvPr/>
          </p:nvSpPr>
          <p:spPr>
            <a:xfrm flipH="false" flipV="false" rot="0">
              <a:off x="0" y="0"/>
              <a:ext cx="1543914" cy="271992"/>
            </a:xfrm>
            <a:custGeom>
              <a:avLst/>
              <a:gdLst/>
              <a:ahLst/>
              <a:cxnLst/>
              <a:rect r="r" b="b" t="t" l="l"/>
              <a:pathLst>
                <a:path h="271992" w="1543914">
                  <a:moveTo>
                    <a:pt x="47545" y="0"/>
                  </a:moveTo>
                  <a:lnTo>
                    <a:pt x="1496369" y="0"/>
                  </a:lnTo>
                  <a:cubicBezTo>
                    <a:pt x="1522627" y="0"/>
                    <a:pt x="1543914" y="21286"/>
                    <a:pt x="1543914" y="47545"/>
                  </a:cubicBezTo>
                  <a:lnTo>
                    <a:pt x="1543914" y="224447"/>
                  </a:lnTo>
                  <a:cubicBezTo>
                    <a:pt x="1543914" y="237057"/>
                    <a:pt x="1538905" y="249150"/>
                    <a:pt x="1529988" y="258066"/>
                  </a:cubicBezTo>
                  <a:cubicBezTo>
                    <a:pt x="1521072" y="266983"/>
                    <a:pt x="1508979" y="271992"/>
                    <a:pt x="1496369" y="271992"/>
                  </a:cubicBezTo>
                  <a:lnTo>
                    <a:pt x="47545" y="271992"/>
                  </a:lnTo>
                  <a:cubicBezTo>
                    <a:pt x="34935" y="271992"/>
                    <a:pt x="22842" y="266983"/>
                    <a:pt x="13926" y="258066"/>
                  </a:cubicBezTo>
                  <a:cubicBezTo>
                    <a:pt x="5009" y="249150"/>
                    <a:pt x="0" y="237057"/>
                    <a:pt x="0" y="224447"/>
                  </a:cubicBezTo>
                  <a:lnTo>
                    <a:pt x="0" y="47545"/>
                  </a:lnTo>
                  <a:cubicBezTo>
                    <a:pt x="0" y="34935"/>
                    <a:pt x="5009" y="22842"/>
                    <a:pt x="13926" y="13926"/>
                  </a:cubicBezTo>
                  <a:cubicBezTo>
                    <a:pt x="22842" y="5009"/>
                    <a:pt x="34935" y="0"/>
                    <a:pt x="47545" y="0"/>
                  </a:cubicBezTo>
                  <a:close/>
                </a:path>
              </a:pathLst>
            </a:custGeom>
            <a:solidFill>
              <a:srgbClr val="A1B6CB"/>
            </a:solidFill>
            <a:ln cap="rnd">
              <a:noFill/>
              <a:prstDash val="solid"/>
              <a:round/>
            </a:ln>
          </p:spPr>
        </p:sp>
        <p:sp>
          <p:nvSpPr>
            <p:cNvPr name="TextBox 16" id="16"/>
            <p:cNvSpPr txBox="true"/>
            <p:nvPr/>
          </p:nvSpPr>
          <p:spPr>
            <a:xfrm>
              <a:off x="0" y="-47625"/>
              <a:ext cx="1543914" cy="31961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559271" y="1842121"/>
            <a:ext cx="5862047" cy="1032719"/>
            <a:chOff x="0" y="0"/>
            <a:chExt cx="1543914" cy="271992"/>
          </a:xfrm>
        </p:grpSpPr>
        <p:sp>
          <p:nvSpPr>
            <p:cNvPr name="Freeform 18" id="18"/>
            <p:cNvSpPr/>
            <p:nvPr/>
          </p:nvSpPr>
          <p:spPr>
            <a:xfrm flipH="false" flipV="false" rot="0">
              <a:off x="0" y="0"/>
              <a:ext cx="1543914" cy="271992"/>
            </a:xfrm>
            <a:custGeom>
              <a:avLst/>
              <a:gdLst/>
              <a:ahLst/>
              <a:cxnLst/>
              <a:rect r="r" b="b" t="t" l="l"/>
              <a:pathLst>
                <a:path h="271992" w="1543914">
                  <a:moveTo>
                    <a:pt x="47545" y="0"/>
                  </a:moveTo>
                  <a:lnTo>
                    <a:pt x="1496369" y="0"/>
                  </a:lnTo>
                  <a:cubicBezTo>
                    <a:pt x="1522627" y="0"/>
                    <a:pt x="1543914" y="21286"/>
                    <a:pt x="1543914" y="47545"/>
                  </a:cubicBezTo>
                  <a:lnTo>
                    <a:pt x="1543914" y="224447"/>
                  </a:lnTo>
                  <a:cubicBezTo>
                    <a:pt x="1543914" y="237057"/>
                    <a:pt x="1538905" y="249150"/>
                    <a:pt x="1529988" y="258066"/>
                  </a:cubicBezTo>
                  <a:cubicBezTo>
                    <a:pt x="1521072" y="266983"/>
                    <a:pt x="1508979" y="271992"/>
                    <a:pt x="1496369" y="271992"/>
                  </a:cubicBezTo>
                  <a:lnTo>
                    <a:pt x="47545" y="271992"/>
                  </a:lnTo>
                  <a:cubicBezTo>
                    <a:pt x="34935" y="271992"/>
                    <a:pt x="22842" y="266983"/>
                    <a:pt x="13926" y="258066"/>
                  </a:cubicBezTo>
                  <a:cubicBezTo>
                    <a:pt x="5009" y="249150"/>
                    <a:pt x="0" y="237057"/>
                    <a:pt x="0" y="224447"/>
                  </a:cubicBezTo>
                  <a:lnTo>
                    <a:pt x="0" y="47545"/>
                  </a:lnTo>
                  <a:cubicBezTo>
                    <a:pt x="0" y="34935"/>
                    <a:pt x="5009" y="22842"/>
                    <a:pt x="13926" y="13926"/>
                  </a:cubicBezTo>
                  <a:cubicBezTo>
                    <a:pt x="22842" y="5009"/>
                    <a:pt x="34935" y="0"/>
                    <a:pt x="47545" y="0"/>
                  </a:cubicBezTo>
                  <a:close/>
                </a:path>
              </a:pathLst>
            </a:custGeom>
            <a:solidFill>
              <a:srgbClr val="E7EDF3"/>
            </a:solidFill>
          </p:spPr>
        </p:sp>
        <p:sp>
          <p:nvSpPr>
            <p:cNvPr name="TextBox 19" id="19"/>
            <p:cNvSpPr txBox="true"/>
            <p:nvPr/>
          </p:nvSpPr>
          <p:spPr>
            <a:xfrm>
              <a:off x="0" y="-47625"/>
              <a:ext cx="1543914" cy="319617"/>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649552" y="2182111"/>
            <a:ext cx="5771766" cy="438436"/>
          </a:xfrm>
          <a:prstGeom prst="rect">
            <a:avLst/>
          </a:prstGeom>
        </p:spPr>
        <p:txBody>
          <a:bodyPr anchor="t" rtlCol="false" tIns="0" lIns="0" bIns="0" rIns="0">
            <a:spAutoFit/>
          </a:bodyPr>
          <a:lstStyle/>
          <a:p>
            <a:pPr algn="ctr" rtl="true" marL="0" indent="0" lvl="0">
              <a:lnSpc>
                <a:spcPts val="3267"/>
              </a:lnSpc>
              <a:spcBef>
                <a:spcPct val="0"/>
              </a:spcBef>
            </a:pPr>
            <a:r>
              <a:rPr lang="he-IL" sz="3439">
                <a:solidFill>
                  <a:srgbClr val="597793"/>
                </a:solidFill>
                <a:latin typeface="Warmth"/>
                <a:ea typeface="Warmth"/>
                <a:cs typeface="Warmth"/>
                <a:sym typeface="Warmth"/>
                <a:rtl val="true"/>
              </a:rPr>
              <a:t>דרישות לא פונקציונליות</a:t>
            </a:r>
          </a:p>
        </p:txBody>
      </p:sp>
      <p:grpSp>
        <p:nvGrpSpPr>
          <p:cNvPr name="Group 21" id="21"/>
          <p:cNvGrpSpPr/>
          <p:nvPr/>
        </p:nvGrpSpPr>
        <p:grpSpPr>
          <a:xfrm rot="0">
            <a:off x="10292588" y="1927846"/>
            <a:ext cx="5862047" cy="1032719"/>
            <a:chOff x="0" y="0"/>
            <a:chExt cx="1543914" cy="271992"/>
          </a:xfrm>
        </p:grpSpPr>
        <p:sp>
          <p:nvSpPr>
            <p:cNvPr name="Freeform 22" id="22"/>
            <p:cNvSpPr/>
            <p:nvPr/>
          </p:nvSpPr>
          <p:spPr>
            <a:xfrm flipH="false" flipV="false" rot="0">
              <a:off x="0" y="0"/>
              <a:ext cx="1543914" cy="271992"/>
            </a:xfrm>
            <a:custGeom>
              <a:avLst/>
              <a:gdLst/>
              <a:ahLst/>
              <a:cxnLst/>
              <a:rect r="r" b="b" t="t" l="l"/>
              <a:pathLst>
                <a:path h="271992" w="1543914">
                  <a:moveTo>
                    <a:pt x="47545" y="0"/>
                  </a:moveTo>
                  <a:lnTo>
                    <a:pt x="1496369" y="0"/>
                  </a:lnTo>
                  <a:cubicBezTo>
                    <a:pt x="1522627" y="0"/>
                    <a:pt x="1543914" y="21286"/>
                    <a:pt x="1543914" y="47545"/>
                  </a:cubicBezTo>
                  <a:lnTo>
                    <a:pt x="1543914" y="224447"/>
                  </a:lnTo>
                  <a:cubicBezTo>
                    <a:pt x="1543914" y="237057"/>
                    <a:pt x="1538905" y="249150"/>
                    <a:pt x="1529988" y="258066"/>
                  </a:cubicBezTo>
                  <a:cubicBezTo>
                    <a:pt x="1521072" y="266983"/>
                    <a:pt x="1508979" y="271992"/>
                    <a:pt x="1496369" y="271992"/>
                  </a:cubicBezTo>
                  <a:lnTo>
                    <a:pt x="47545" y="271992"/>
                  </a:lnTo>
                  <a:cubicBezTo>
                    <a:pt x="34935" y="271992"/>
                    <a:pt x="22842" y="266983"/>
                    <a:pt x="13926" y="258066"/>
                  </a:cubicBezTo>
                  <a:cubicBezTo>
                    <a:pt x="5009" y="249150"/>
                    <a:pt x="0" y="237057"/>
                    <a:pt x="0" y="224447"/>
                  </a:cubicBezTo>
                  <a:lnTo>
                    <a:pt x="0" y="47545"/>
                  </a:lnTo>
                  <a:cubicBezTo>
                    <a:pt x="0" y="34935"/>
                    <a:pt x="5009" y="22842"/>
                    <a:pt x="13926" y="13926"/>
                  </a:cubicBezTo>
                  <a:cubicBezTo>
                    <a:pt x="22842" y="5009"/>
                    <a:pt x="34935" y="0"/>
                    <a:pt x="47545" y="0"/>
                  </a:cubicBezTo>
                  <a:close/>
                </a:path>
              </a:pathLst>
            </a:custGeom>
            <a:solidFill>
              <a:srgbClr val="A1B6CB"/>
            </a:solidFill>
            <a:ln cap="rnd">
              <a:noFill/>
              <a:prstDash val="solid"/>
              <a:round/>
            </a:ln>
          </p:spPr>
        </p:sp>
        <p:sp>
          <p:nvSpPr>
            <p:cNvPr name="TextBox 23" id="23"/>
            <p:cNvSpPr txBox="true"/>
            <p:nvPr/>
          </p:nvSpPr>
          <p:spPr>
            <a:xfrm>
              <a:off x="0" y="-47625"/>
              <a:ext cx="1543914" cy="31961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4" id="24"/>
          <p:cNvGrpSpPr/>
          <p:nvPr/>
        </p:nvGrpSpPr>
        <p:grpSpPr>
          <a:xfrm rot="0">
            <a:off x="10202307" y="1842121"/>
            <a:ext cx="5862047" cy="1032719"/>
            <a:chOff x="0" y="0"/>
            <a:chExt cx="1543914" cy="271992"/>
          </a:xfrm>
        </p:grpSpPr>
        <p:sp>
          <p:nvSpPr>
            <p:cNvPr name="Freeform 25" id="25"/>
            <p:cNvSpPr/>
            <p:nvPr/>
          </p:nvSpPr>
          <p:spPr>
            <a:xfrm flipH="false" flipV="false" rot="0">
              <a:off x="0" y="0"/>
              <a:ext cx="1543914" cy="271992"/>
            </a:xfrm>
            <a:custGeom>
              <a:avLst/>
              <a:gdLst/>
              <a:ahLst/>
              <a:cxnLst/>
              <a:rect r="r" b="b" t="t" l="l"/>
              <a:pathLst>
                <a:path h="271992" w="1543914">
                  <a:moveTo>
                    <a:pt x="47545" y="0"/>
                  </a:moveTo>
                  <a:lnTo>
                    <a:pt x="1496369" y="0"/>
                  </a:lnTo>
                  <a:cubicBezTo>
                    <a:pt x="1522627" y="0"/>
                    <a:pt x="1543914" y="21286"/>
                    <a:pt x="1543914" y="47545"/>
                  </a:cubicBezTo>
                  <a:lnTo>
                    <a:pt x="1543914" y="224447"/>
                  </a:lnTo>
                  <a:cubicBezTo>
                    <a:pt x="1543914" y="237057"/>
                    <a:pt x="1538905" y="249150"/>
                    <a:pt x="1529988" y="258066"/>
                  </a:cubicBezTo>
                  <a:cubicBezTo>
                    <a:pt x="1521072" y="266983"/>
                    <a:pt x="1508979" y="271992"/>
                    <a:pt x="1496369" y="271992"/>
                  </a:cubicBezTo>
                  <a:lnTo>
                    <a:pt x="47545" y="271992"/>
                  </a:lnTo>
                  <a:cubicBezTo>
                    <a:pt x="34935" y="271992"/>
                    <a:pt x="22842" y="266983"/>
                    <a:pt x="13926" y="258066"/>
                  </a:cubicBezTo>
                  <a:cubicBezTo>
                    <a:pt x="5009" y="249150"/>
                    <a:pt x="0" y="237057"/>
                    <a:pt x="0" y="224447"/>
                  </a:cubicBezTo>
                  <a:lnTo>
                    <a:pt x="0" y="47545"/>
                  </a:lnTo>
                  <a:cubicBezTo>
                    <a:pt x="0" y="34935"/>
                    <a:pt x="5009" y="22842"/>
                    <a:pt x="13926" y="13926"/>
                  </a:cubicBezTo>
                  <a:cubicBezTo>
                    <a:pt x="22842" y="5009"/>
                    <a:pt x="34935" y="0"/>
                    <a:pt x="47545" y="0"/>
                  </a:cubicBezTo>
                  <a:close/>
                </a:path>
              </a:pathLst>
            </a:custGeom>
            <a:solidFill>
              <a:srgbClr val="E7EDF3"/>
            </a:solidFill>
          </p:spPr>
        </p:sp>
        <p:sp>
          <p:nvSpPr>
            <p:cNvPr name="TextBox 26" id="26"/>
            <p:cNvSpPr txBox="true"/>
            <p:nvPr/>
          </p:nvSpPr>
          <p:spPr>
            <a:xfrm>
              <a:off x="0" y="-47625"/>
              <a:ext cx="1543914" cy="319617"/>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0292588" y="2182111"/>
            <a:ext cx="5771766" cy="438436"/>
          </a:xfrm>
          <a:prstGeom prst="rect">
            <a:avLst/>
          </a:prstGeom>
        </p:spPr>
        <p:txBody>
          <a:bodyPr anchor="t" rtlCol="false" tIns="0" lIns="0" bIns="0" rIns="0">
            <a:spAutoFit/>
          </a:bodyPr>
          <a:lstStyle/>
          <a:p>
            <a:pPr algn="ctr" rtl="true" marL="0" indent="0" lvl="0">
              <a:lnSpc>
                <a:spcPts val="3267"/>
              </a:lnSpc>
              <a:spcBef>
                <a:spcPct val="0"/>
              </a:spcBef>
            </a:pPr>
            <a:r>
              <a:rPr lang="he-IL" sz="3439">
                <a:solidFill>
                  <a:srgbClr val="597793"/>
                </a:solidFill>
                <a:latin typeface="Warmth"/>
                <a:ea typeface="Warmth"/>
                <a:cs typeface="Warmth"/>
                <a:sym typeface="Warmth"/>
                <a:rtl val="true"/>
              </a:rPr>
              <a:t>דרישות פונקציונליות</a:t>
            </a:r>
          </a:p>
        </p:txBody>
      </p:sp>
      <p:sp>
        <p:nvSpPr>
          <p:cNvPr name="TextBox 28" id="28"/>
          <p:cNvSpPr txBox="true"/>
          <p:nvPr/>
        </p:nvSpPr>
        <p:spPr>
          <a:xfrm rot="0">
            <a:off x="3233794" y="552798"/>
            <a:ext cx="12586078" cy="962025"/>
          </a:xfrm>
          <a:prstGeom prst="rect">
            <a:avLst/>
          </a:prstGeom>
        </p:spPr>
        <p:txBody>
          <a:bodyPr anchor="t" rtlCol="false" tIns="0" lIns="0" bIns="0" rIns="0">
            <a:spAutoFit/>
          </a:bodyPr>
          <a:lstStyle/>
          <a:p>
            <a:pPr algn="ctr" rtl="true" marL="0" indent="0" lvl="0">
              <a:lnSpc>
                <a:spcPts val="7125"/>
              </a:lnSpc>
              <a:spcBef>
                <a:spcPct val="0"/>
              </a:spcBef>
            </a:pPr>
            <a:r>
              <a:rPr lang="he-IL" sz="7500">
                <a:solidFill>
                  <a:srgbClr val="597793"/>
                </a:solidFill>
                <a:latin typeface="Warmth"/>
                <a:ea typeface="Warmth"/>
                <a:cs typeface="Warmth"/>
                <a:sym typeface="Warmth"/>
                <a:rtl val="true"/>
              </a:rPr>
              <a:t>דרישות</a:t>
            </a:r>
          </a:p>
        </p:txBody>
      </p:sp>
      <p:sp>
        <p:nvSpPr>
          <p:cNvPr name="TextBox 29" id="29"/>
          <p:cNvSpPr txBox="true"/>
          <p:nvPr/>
        </p:nvSpPr>
        <p:spPr>
          <a:xfrm rot="0">
            <a:off x="9762020" y="3228136"/>
            <a:ext cx="6482896" cy="4308475"/>
          </a:xfrm>
          <a:prstGeom prst="rect">
            <a:avLst/>
          </a:prstGeom>
        </p:spPr>
        <p:txBody>
          <a:bodyPr anchor="t" rtlCol="false" tIns="0" lIns="0" bIns="0" rIns="0">
            <a:spAutoFit/>
          </a:bodyPr>
          <a:lstStyle/>
          <a:p>
            <a:pPr algn="just"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רישום משתמש ואימות.</a:t>
            </a:r>
          </a:p>
          <a:p>
            <a:pPr algn="just"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רשימת מוצרים/שירותים.</a:t>
            </a:r>
          </a:p>
          <a:p>
            <a:pPr algn="just"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חיפוש עם מסננים מותאמים אישית.</a:t>
            </a:r>
          </a:p>
          <a:p>
            <a:pPr algn="just"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מערכת התראות בזמן אמת.</a:t>
            </a:r>
          </a:p>
          <a:p>
            <a:pPr algn="just"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פונקציית צ'אט משולבת.</a:t>
            </a:r>
          </a:p>
          <a:p>
            <a:pPr algn="just"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כלי ניהול למנהלים.</a:t>
            </a:r>
          </a:p>
          <a:p>
            <a:pPr algn="just" rtl="true" marL="539749" indent="-269875" lvl="1">
              <a:lnSpc>
                <a:spcPts val="4324"/>
              </a:lnSpc>
              <a:buFont typeface="Arial"/>
              <a:buChar char="•"/>
            </a:pPr>
            <a:r>
              <a:rPr lang="he-IL" sz="2499">
                <a:solidFill>
                  <a:srgbClr val="475057"/>
                </a:solidFill>
                <a:latin typeface="TDTD갈팡질팡"/>
                <a:ea typeface="TDTD갈팡질팡"/>
                <a:cs typeface="TDTD갈팡질팡"/>
                <a:sym typeface="TDTD갈팡질팡"/>
                <a:rtl val="true"/>
              </a:rPr>
              <a:t>התאמה מבוססת מיקום.</a:t>
            </a:r>
          </a:p>
          <a:p>
            <a:pPr algn="just" rtl="true">
              <a:lnSpc>
                <a:spcPts val="432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8" id="18"/>
          <p:cNvSpPr txBox="true"/>
          <p:nvPr/>
        </p:nvSpPr>
        <p:spPr>
          <a:xfrm rot="0">
            <a:off x="4075167" y="3762315"/>
            <a:ext cx="10137665" cy="1920239"/>
          </a:xfrm>
          <a:prstGeom prst="rect">
            <a:avLst/>
          </a:prstGeom>
        </p:spPr>
        <p:txBody>
          <a:bodyPr anchor="t" rtlCol="false" tIns="0" lIns="0" bIns="0" rIns="0">
            <a:spAutoFit/>
          </a:bodyPr>
          <a:lstStyle/>
          <a:p>
            <a:pPr algn="ctr">
              <a:lnSpc>
                <a:spcPts val="10500"/>
              </a:lnSpc>
            </a:pPr>
            <a:r>
              <a:rPr lang="en-US" sz="7500">
                <a:solidFill>
                  <a:srgbClr val="475057"/>
                </a:solidFill>
                <a:latin typeface="Warmth"/>
                <a:ea typeface="Warmth"/>
                <a:cs typeface="Warmth"/>
                <a:sym typeface="Warmth"/>
              </a:rPr>
              <a:t>UML Diagrams</a:t>
            </a:r>
          </a:p>
          <a:p>
            <a:pPr algn="ctr" marL="0" indent="0" lvl="0">
              <a:lnSpc>
                <a:spcPts val="4620"/>
              </a:lnSpc>
            </a:pPr>
            <a:r>
              <a:rPr lang="en-US" sz="3300">
                <a:solidFill>
                  <a:srgbClr val="475057"/>
                </a:solidFill>
                <a:latin typeface="Warmth"/>
                <a:ea typeface="Warmth"/>
                <a:cs typeface="Warmth"/>
                <a:sym typeface="Warmth"/>
              </a:rPr>
              <a:t>we used ‘plantUml integration’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26052">
            <a:off x="16781652" y="2024439"/>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187561">
            <a:off x="16111413" y="-14284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2426946">
            <a:off x="15923423" y="5997035"/>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6973947">
            <a:off x="-2681361" y="3981446"/>
            <a:ext cx="4187709" cy="4281115"/>
          </a:xfrm>
          <a:custGeom>
            <a:avLst/>
            <a:gdLst/>
            <a:ahLst/>
            <a:cxnLst/>
            <a:rect r="r" b="b" t="t" l="l"/>
            <a:pathLst>
              <a:path h="4281115" w="4187709">
                <a:moveTo>
                  <a:pt x="0" y="0"/>
                </a:moveTo>
                <a:lnTo>
                  <a:pt x="4187709" y="0"/>
                </a:lnTo>
                <a:lnTo>
                  <a:pt x="4187709" y="4281115"/>
                </a:lnTo>
                <a:lnTo>
                  <a:pt x="0" y="4281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612438">
            <a:off x="-1855917" y="760060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8373053">
            <a:off x="-2043908" y="-628223"/>
            <a:ext cx="4408485" cy="4918188"/>
          </a:xfrm>
          <a:custGeom>
            <a:avLst/>
            <a:gdLst/>
            <a:ahLst/>
            <a:cxnLst/>
            <a:rect r="r" b="b" t="t" l="l"/>
            <a:pathLst>
              <a:path h="4918188" w="4408485">
                <a:moveTo>
                  <a:pt x="0" y="0"/>
                </a:moveTo>
                <a:lnTo>
                  <a:pt x="4408485" y="0"/>
                </a:lnTo>
                <a:lnTo>
                  <a:pt x="4408485" y="4918188"/>
                </a:lnTo>
                <a:lnTo>
                  <a:pt x="0" y="4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0353208">
            <a:off x="8350110" y="-1368227"/>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9" id="9"/>
          <p:cNvSpPr/>
          <p:nvPr/>
        </p:nvSpPr>
        <p:spPr>
          <a:xfrm flipH="false" flipV="false" rot="3272018">
            <a:off x="12215718" y="-2585633"/>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10800000">
            <a:off x="5444437" y="-27849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0800000">
            <a:off x="1028700" y="-25470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true" flipV="true" rot="1070202">
            <a:off x="5045322" y="-489210"/>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3" id="13"/>
          <p:cNvSpPr/>
          <p:nvPr/>
        </p:nvSpPr>
        <p:spPr>
          <a:xfrm flipH="false" flipV="false" rot="446791">
            <a:off x="5721899" y="9183976"/>
            <a:ext cx="4215991" cy="2471251"/>
          </a:xfrm>
          <a:custGeom>
            <a:avLst/>
            <a:gdLst/>
            <a:ahLst/>
            <a:cxnLst/>
            <a:rect r="r" b="b" t="t" l="l"/>
            <a:pathLst>
              <a:path h="2471251" w="4215991">
                <a:moveTo>
                  <a:pt x="0" y="0"/>
                </a:moveTo>
                <a:lnTo>
                  <a:pt x="4215991" y="0"/>
                </a:lnTo>
                <a:lnTo>
                  <a:pt x="4215991" y="2471251"/>
                </a:lnTo>
                <a:lnTo>
                  <a:pt x="0" y="2471251"/>
                </a:lnTo>
                <a:lnTo>
                  <a:pt x="0" y="0"/>
                </a:lnTo>
                <a:close/>
              </a:path>
            </a:pathLst>
          </a:custGeom>
          <a:blipFill>
            <a:blip r:embed="rId8">
              <a:extLst>
                <a:ext uri="{96DAC541-7B7A-43D3-8B79-37D633B846F1}">
                  <asvg:svgBlip xmlns:asvg="http://schemas.microsoft.com/office/drawing/2016/SVG/main" r:embed="rId9"/>
                </a:ext>
              </a:extLst>
            </a:blip>
            <a:stretch>
              <a:fillRect l="0" t="-9868" r="-2668" b="0"/>
            </a:stretch>
          </a:blipFill>
          <a:ln cap="sq">
            <a:noFill/>
            <a:prstDash val="solid"/>
            <a:miter/>
          </a:ln>
        </p:spPr>
      </p:sp>
      <p:sp>
        <p:nvSpPr>
          <p:cNvPr name="Freeform 14" id="14"/>
          <p:cNvSpPr/>
          <p:nvPr/>
        </p:nvSpPr>
        <p:spPr>
          <a:xfrm flipH="false" flipV="false" rot="-7527981">
            <a:off x="1849517" y="8680579"/>
            <a:ext cx="4222766" cy="4192055"/>
          </a:xfrm>
          <a:custGeom>
            <a:avLst/>
            <a:gdLst/>
            <a:ahLst/>
            <a:cxnLst/>
            <a:rect r="r" b="b" t="t" l="l"/>
            <a:pathLst>
              <a:path h="4192055" w="4222766">
                <a:moveTo>
                  <a:pt x="0" y="0"/>
                </a:moveTo>
                <a:lnTo>
                  <a:pt x="4222765" y="0"/>
                </a:lnTo>
                <a:lnTo>
                  <a:pt x="4222765" y="4192054"/>
                </a:lnTo>
                <a:lnTo>
                  <a:pt x="0" y="4192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402094" y="8957148"/>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11725950" y="8719206"/>
            <a:ext cx="5533350" cy="4114800"/>
          </a:xfrm>
          <a:custGeom>
            <a:avLst/>
            <a:gdLst/>
            <a:ahLst/>
            <a:cxnLst/>
            <a:rect r="r" b="b" t="t" l="l"/>
            <a:pathLst>
              <a:path h="4114800" w="5533350">
                <a:moveTo>
                  <a:pt x="0" y="0"/>
                </a:moveTo>
                <a:lnTo>
                  <a:pt x="5533350" y="0"/>
                </a:lnTo>
                <a:lnTo>
                  <a:pt x="553335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true" flipV="true" rot="-9729797">
            <a:off x="11470477" y="9184451"/>
            <a:ext cx="1772201" cy="1591759"/>
          </a:xfrm>
          <a:custGeom>
            <a:avLst/>
            <a:gdLst/>
            <a:ahLst/>
            <a:cxnLst/>
            <a:rect r="r" b="b" t="t" l="l"/>
            <a:pathLst>
              <a:path h="1591759" w="1772201">
                <a:moveTo>
                  <a:pt x="1772201" y="1591759"/>
                </a:moveTo>
                <a:lnTo>
                  <a:pt x="0" y="1591759"/>
                </a:lnTo>
                <a:lnTo>
                  <a:pt x="0" y="0"/>
                </a:lnTo>
                <a:lnTo>
                  <a:pt x="1772201" y="0"/>
                </a:lnTo>
                <a:lnTo>
                  <a:pt x="1772201" y="1591759"/>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8" id="18"/>
          <p:cNvSpPr/>
          <p:nvPr/>
        </p:nvSpPr>
        <p:spPr>
          <a:xfrm flipH="false" flipV="false" rot="0">
            <a:off x="5931423" y="390547"/>
            <a:ext cx="11967195" cy="9589783"/>
          </a:xfrm>
          <a:custGeom>
            <a:avLst/>
            <a:gdLst/>
            <a:ahLst/>
            <a:cxnLst/>
            <a:rect r="r" b="b" t="t" l="l"/>
            <a:pathLst>
              <a:path h="9589783" w="11967195">
                <a:moveTo>
                  <a:pt x="0" y="0"/>
                </a:moveTo>
                <a:lnTo>
                  <a:pt x="11967195" y="0"/>
                </a:lnTo>
                <a:lnTo>
                  <a:pt x="11967195" y="9589784"/>
                </a:lnTo>
                <a:lnTo>
                  <a:pt x="0" y="9589784"/>
                </a:lnTo>
                <a:lnTo>
                  <a:pt x="0" y="0"/>
                </a:lnTo>
                <a:close/>
              </a:path>
            </a:pathLst>
          </a:custGeom>
          <a:blipFill>
            <a:blip r:embed="rId18"/>
            <a:stretch>
              <a:fillRect l="-324" t="0" r="0" b="0"/>
            </a:stretch>
          </a:blipFill>
        </p:spPr>
      </p:sp>
      <p:sp>
        <p:nvSpPr>
          <p:cNvPr name="TextBox 19" id="19"/>
          <p:cNvSpPr txBox="true"/>
          <p:nvPr/>
        </p:nvSpPr>
        <p:spPr>
          <a:xfrm rot="0">
            <a:off x="1689856" y="1745146"/>
            <a:ext cx="3486521" cy="2098673"/>
          </a:xfrm>
          <a:prstGeom prst="rect">
            <a:avLst/>
          </a:prstGeom>
        </p:spPr>
        <p:txBody>
          <a:bodyPr anchor="t" rtlCol="false" tIns="0" lIns="0" bIns="0" rIns="0">
            <a:spAutoFit/>
          </a:bodyPr>
          <a:lstStyle/>
          <a:p>
            <a:pPr algn="l" marL="0" indent="0" lvl="0">
              <a:lnSpc>
                <a:spcPts val="5600"/>
              </a:lnSpc>
            </a:pPr>
            <a:r>
              <a:rPr lang="en-US" sz="4000">
                <a:solidFill>
                  <a:srgbClr val="475057"/>
                </a:solidFill>
                <a:latin typeface="Warmth"/>
                <a:ea typeface="Warmth"/>
                <a:cs typeface="Warmth"/>
                <a:sym typeface="Warmth"/>
              </a:rPr>
              <a:t>posting a product /service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DAGf_nN9R1o</dc:identifier>
  <dcterms:modified xsi:type="dcterms:W3CDTF">2011-08-01T06:04:30Z</dcterms:modified>
  <cp:revision>1</cp:revision>
  <dc:title>Blue Grey Abstract Group Project Presentation </dc:title>
</cp:coreProperties>
</file>